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Lst>
  <p:sldSz cy="5143500" cx="9144000"/>
  <p:notesSz cx="6858000" cy="9144000"/>
  <p:embeddedFontLst>
    <p:embeddedFont>
      <p:font typeface="Playfair Display"/>
      <p:regular r:id="rId33"/>
      <p:bold r:id="rId34"/>
      <p:italic r:id="rId35"/>
      <p:boldItalic r:id="rId36"/>
    </p:embeddedFont>
    <p:embeddedFont>
      <p:font typeface="Dancing Script"/>
      <p:regular r:id="rId37"/>
      <p:bold r:id="rId38"/>
    </p:embeddedFont>
    <p:embeddedFont>
      <p:font typeface="Merriweather"/>
      <p:regular r:id="rId39"/>
      <p:bold r:id="rId40"/>
      <p:italic r:id="rId41"/>
      <p:boldItalic r:id="rId42"/>
    </p:embeddedFont>
    <p:embeddedFont>
      <p:font typeface="Karla"/>
      <p:regular r:id="rId43"/>
      <p:bold r:id="rId44"/>
      <p:italic r:id="rId45"/>
      <p:boldItalic r:id="rId4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B79E675F-A6F2-4908-8AC2-B71CFEA9108F}">
  <a:tblStyle styleId="{B79E675F-A6F2-4908-8AC2-B71CFEA9108F}"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erriweather-bold.fntdata"/><Relationship Id="rId20" Type="http://schemas.openxmlformats.org/officeDocument/2006/relationships/slide" Target="slides/slide14.xml"/><Relationship Id="rId42" Type="http://schemas.openxmlformats.org/officeDocument/2006/relationships/font" Target="fonts/Merriweather-boldItalic.fntdata"/><Relationship Id="rId41" Type="http://schemas.openxmlformats.org/officeDocument/2006/relationships/font" Target="fonts/Merriweather-italic.fntdata"/><Relationship Id="rId22" Type="http://schemas.openxmlformats.org/officeDocument/2006/relationships/slide" Target="slides/slide16.xml"/><Relationship Id="rId44" Type="http://schemas.openxmlformats.org/officeDocument/2006/relationships/font" Target="fonts/Karla-bold.fntdata"/><Relationship Id="rId21" Type="http://schemas.openxmlformats.org/officeDocument/2006/relationships/slide" Target="slides/slide15.xml"/><Relationship Id="rId43" Type="http://schemas.openxmlformats.org/officeDocument/2006/relationships/font" Target="fonts/Karla-regular.fntdata"/><Relationship Id="rId24" Type="http://schemas.openxmlformats.org/officeDocument/2006/relationships/slide" Target="slides/slide18.xml"/><Relationship Id="rId46" Type="http://schemas.openxmlformats.org/officeDocument/2006/relationships/font" Target="fonts/Karla-boldItalic.fntdata"/><Relationship Id="rId23" Type="http://schemas.openxmlformats.org/officeDocument/2006/relationships/slide" Target="slides/slide17.xml"/><Relationship Id="rId45" Type="http://schemas.openxmlformats.org/officeDocument/2006/relationships/font" Target="fonts/Karla-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font" Target="fonts/PlayfairDisplay-regular.fntdata"/><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font" Target="fonts/PlayfairDisplay-italic.fntdata"/><Relationship Id="rId12" Type="http://schemas.openxmlformats.org/officeDocument/2006/relationships/slide" Target="slides/slide6.xml"/><Relationship Id="rId34" Type="http://schemas.openxmlformats.org/officeDocument/2006/relationships/font" Target="fonts/PlayfairDisplay-bold.fntdata"/><Relationship Id="rId15" Type="http://schemas.openxmlformats.org/officeDocument/2006/relationships/slide" Target="slides/slide9.xml"/><Relationship Id="rId37" Type="http://schemas.openxmlformats.org/officeDocument/2006/relationships/font" Target="fonts/DancingScript-regular.fntdata"/><Relationship Id="rId14" Type="http://schemas.openxmlformats.org/officeDocument/2006/relationships/slide" Target="slides/slide8.xml"/><Relationship Id="rId36" Type="http://schemas.openxmlformats.org/officeDocument/2006/relationships/font" Target="fonts/PlayfairDisplay-boldItalic.fntdata"/><Relationship Id="rId17" Type="http://schemas.openxmlformats.org/officeDocument/2006/relationships/slide" Target="slides/slide11.xml"/><Relationship Id="rId39" Type="http://schemas.openxmlformats.org/officeDocument/2006/relationships/font" Target="fonts/Merriweather-regular.fntdata"/><Relationship Id="rId16" Type="http://schemas.openxmlformats.org/officeDocument/2006/relationships/slide" Target="slides/slide10.xml"/><Relationship Id="rId38" Type="http://schemas.openxmlformats.org/officeDocument/2006/relationships/font" Target="fonts/DancingScript-bold.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26677bb07ba_0_10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26677bb07ba_0_10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26677bb07ba_0_9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5" name="Google Shape;185;g26677bb07ba_0_9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26677bb07ba_0_9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26677bb07ba_0_9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26677bb07ba_0_11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2" name="Google Shape;212;g26677bb07ba_0_11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26677bb07ba_0_11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7" name="Google Shape;217;g26677bb07ba_0_11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26677bb07ba_0_10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2" name="Google Shape;222;g26677bb07ba_0_10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g26677bb07ba_0_10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7" name="Google Shape;227;g26677bb07ba_0_10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26677bb07ba_0_10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2" name="Google Shape;232;g26677bb07ba_0_10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g26677bb07ba_0_10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7" name="Google Shape;237;g26677bb07ba_0_10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26677bb07ba_0_10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2" name="Google Shape;242;g26677bb07ba_0_10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g26677bb07ba_0_10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7" name="Google Shape;247;g26677bb07ba_0_10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g26677bb07ba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 name="Google Shape;62;g26677bb07b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g26677bb07ba_0_10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2" name="Google Shape;252;g26677bb07ba_0_10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g26677bb07ba_0_10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7" name="Google Shape;257;g26677bb07ba_0_10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g26677bb07ba_0_10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2" name="Google Shape;262;g26677bb07ba_0_10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g26677bb07ba_0_10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7" name="Google Shape;267;g26677bb07ba_0_10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g26677bb07ba_0_10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2" name="Google Shape;272;g26677bb07ba_0_10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g26677bb07ba_0_10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7" name="Google Shape;277;g26677bb07ba_0_10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g26677bb07ba_0_11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2" name="Google Shape;282;g26677bb07ba_0_11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g26677bb07ba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 name="Google Shape;74;g26677bb07ba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26677bb07ba_0_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26677bb07ba_0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26677bb07ba_0_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26677bb07ba_0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g26677bb07ba_0_1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 name="Google Shape;120;g26677bb07ba_0_1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26677bb07ba_0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26677bb07ba_0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26677bb07ba_0_1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26677bb07ba_0_1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26677bb07ba_0_1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26677bb07ba_0_1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 Id="rId3" Type="http://schemas.openxmlformats.org/officeDocument/2006/relationships/image" Target="../media/image2.png"/><Relationship Id="rId4" Type="http://schemas.openxmlformats.org/officeDocument/2006/relationships/image" Target="../media/image14.png"/><Relationship Id="rId5" Type="http://schemas.openxmlformats.org/officeDocument/2006/relationships/image" Target="../media/image2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2.png"/><Relationship Id="rId4" Type="http://schemas.openxmlformats.org/officeDocument/2006/relationships/image" Target="../media/image25.jpg"/><Relationship Id="rId5" Type="http://schemas.openxmlformats.org/officeDocument/2006/relationships/image" Target="../media/image36.jpg"/><Relationship Id="rId6" Type="http://schemas.openxmlformats.org/officeDocument/2006/relationships/image" Target="../media/image31.jpg"/><Relationship Id="rId7" Type="http://schemas.openxmlformats.org/officeDocument/2006/relationships/image" Target="../media/image48.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 Id="rId3" Type="http://schemas.openxmlformats.org/officeDocument/2006/relationships/image" Target="../media/image3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xml"/><Relationship Id="rId3" Type="http://schemas.openxmlformats.org/officeDocument/2006/relationships/image" Target="../media/image2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xml"/><Relationship Id="rId3" Type="http://schemas.openxmlformats.org/officeDocument/2006/relationships/image" Target="../media/image3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xml"/><Relationship Id="rId3" Type="http://schemas.openxmlformats.org/officeDocument/2006/relationships/image" Target="../media/image3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6.xml"/><Relationship Id="rId3" Type="http://schemas.openxmlformats.org/officeDocument/2006/relationships/image" Target="../media/image3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xml"/><Relationship Id="rId3" Type="http://schemas.openxmlformats.org/officeDocument/2006/relationships/image" Target="../media/image3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xml"/><Relationship Id="rId3" Type="http://schemas.openxmlformats.org/officeDocument/2006/relationships/image" Target="../media/image4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9.xml"/><Relationship Id="rId3" Type="http://schemas.openxmlformats.org/officeDocument/2006/relationships/image" Target="../media/image3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2.png"/><Relationship Id="rId4" Type="http://schemas.openxmlformats.org/officeDocument/2006/relationships/image" Target="../media/image10.jpg"/><Relationship Id="rId5" Type="http://schemas.openxmlformats.org/officeDocument/2006/relationships/image" Target="../media/image18.jpg"/><Relationship Id="rId6" Type="http://schemas.openxmlformats.org/officeDocument/2006/relationships/image" Target="../media/image3.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xml"/><Relationship Id="rId3" Type="http://schemas.openxmlformats.org/officeDocument/2006/relationships/image" Target="../media/image4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1.xml"/><Relationship Id="rId3" Type="http://schemas.openxmlformats.org/officeDocument/2006/relationships/image" Target="../media/image3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2.xml"/><Relationship Id="rId3" Type="http://schemas.openxmlformats.org/officeDocument/2006/relationships/image" Target="../media/image4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3.xml"/><Relationship Id="rId3" Type="http://schemas.openxmlformats.org/officeDocument/2006/relationships/image" Target="../media/image4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4.xml"/><Relationship Id="rId3" Type="http://schemas.openxmlformats.org/officeDocument/2006/relationships/image" Target="../media/image4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5.xml"/><Relationship Id="rId3" Type="http://schemas.openxmlformats.org/officeDocument/2006/relationships/image" Target="../media/image3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6.xml"/><Relationship Id="rId3" Type="http://schemas.openxmlformats.org/officeDocument/2006/relationships/image" Target="../media/image47.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9.png"/><Relationship Id="rId5" Type="http://schemas.openxmlformats.org/officeDocument/2006/relationships/image" Target="../media/image13.png"/><Relationship Id="rId6" Type="http://schemas.openxmlformats.org/officeDocument/2006/relationships/image" Target="../media/image11.png"/><Relationship Id="rId7"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2.png"/><Relationship Id="rId4" Type="http://schemas.openxmlformats.org/officeDocument/2006/relationships/image" Target="../media/image7.jpg"/><Relationship Id="rId5" Type="http://schemas.openxmlformats.org/officeDocument/2006/relationships/image" Target="../media/image19.jpg"/><Relationship Id="rId6" Type="http://schemas.openxmlformats.org/officeDocument/2006/relationships/image" Target="../media/image8.jpg"/><Relationship Id="rId7" Type="http://schemas.openxmlformats.org/officeDocument/2006/relationships/image" Target="../media/image1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2.png"/><Relationship Id="rId4" Type="http://schemas.openxmlformats.org/officeDocument/2006/relationships/image" Target="../media/image5.jpg"/><Relationship Id="rId5" Type="http://schemas.openxmlformats.org/officeDocument/2006/relationships/image" Target="../media/image6.jpg"/><Relationship Id="rId6" Type="http://schemas.openxmlformats.org/officeDocument/2006/relationships/image" Target="../media/image1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2.png"/><Relationship Id="rId4" Type="http://schemas.openxmlformats.org/officeDocument/2006/relationships/image" Target="../media/image12.png"/><Relationship Id="rId9" Type="http://schemas.openxmlformats.org/officeDocument/2006/relationships/image" Target="../media/image22.png"/><Relationship Id="rId5" Type="http://schemas.openxmlformats.org/officeDocument/2006/relationships/image" Target="../media/image44.jpg"/><Relationship Id="rId6" Type="http://schemas.openxmlformats.org/officeDocument/2006/relationships/image" Target="../media/image45.jpg"/><Relationship Id="rId7" Type="http://schemas.openxmlformats.org/officeDocument/2006/relationships/image" Target="../media/image26.jpg"/><Relationship Id="rId8" Type="http://schemas.openxmlformats.org/officeDocument/2006/relationships/image" Target="../media/image27.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2.png"/><Relationship Id="rId4" Type="http://schemas.openxmlformats.org/officeDocument/2006/relationships/image" Target="../media/image20.png"/><Relationship Id="rId5" Type="http://schemas.openxmlformats.org/officeDocument/2006/relationships/image" Target="../media/image23.png"/><Relationship Id="rId6" Type="http://schemas.openxmlformats.org/officeDocument/2006/relationships/image" Target="../media/image24.jpg"/><Relationship Id="rId7" Type="http://schemas.openxmlformats.org/officeDocument/2006/relationships/image" Target="../media/image2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image" Target="../media/image2.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3" name="Shape 53"/>
        <p:cNvGrpSpPr/>
        <p:nvPr/>
      </p:nvGrpSpPr>
      <p:grpSpPr>
        <a:xfrm>
          <a:off x="0" y="0"/>
          <a:ext cx="0" cy="0"/>
          <a:chOff x="0" y="0"/>
          <a:chExt cx="0" cy="0"/>
        </a:xfrm>
      </p:grpSpPr>
      <p:sp>
        <p:nvSpPr>
          <p:cNvPr id="54" name="Google Shape;54;p13"/>
          <p:cNvSpPr/>
          <p:nvPr/>
        </p:nvSpPr>
        <p:spPr>
          <a:xfrm rot="5400000">
            <a:off x="2715037" y="-3069287"/>
            <a:ext cx="3713950" cy="9109725"/>
          </a:xfrm>
          <a:prstGeom prst="flowChartOnlineStorage">
            <a:avLst/>
          </a:prstGeom>
          <a:solidFill>
            <a:srgbClr val="07376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55" name="Google Shape;55;p13"/>
          <p:cNvPicPr preferRelativeResize="0"/>
          <p:nvPr/>
        </p:nvPicPr>
        <p:blipFill>
          <a:blip r:embed="rId3">
            <a:alphaModFix/>
          </a:blip>
          <a:stretch>
            <a:fillRect/>
          </a:stretch>
        </p:blipFill>
        <p:spPr>
          <a:xfrm>
            <a:off x="7470375" y="3629875"/>
            <a:ext cx="1464200" cy="1268499"/>
          </a:xfrm>
          <a:prstGeom prst="rect">
            <a:avLst/>
          </a:prstGeom>
          <a:noFill/>
          <a:ln>
            <a:noFill/>
          </a:ln>
          <a:effectLst>
            <a:outerShdw blurRad="57150" rotWithShape="0" algn="bl" dir="5400000" dist="19050">
              <a:srgbClr val="073763">
                <a:alpha val="50000"/>
              </a:srgbClr>
            </a:outerShdw>
          </a:effectLst>
        </p:spPr>
      </p:pic>
      <p:sp>
        <p:nvSpPr>
          <p:cNvPr id="56" name="Google Shape;56;p13"/>
          <p:cNvSpPr txBox="1"/>
          <p:nvPr/>
        </p:nvSpPr>
        <p:spPr>
          <a:xfrm>
            <a:off x="7291300" y="4428750"/>
            <a:ext cx="1713300" cy="5850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800">
                <a:solidFill>
                  <a:schemeClr val="dk2"/>
                </a:solidFill>
                <a:latin typeface="Merriweather"/>
                <a:ea typeface="Merriweather"/>
                <a:cs typeface="Merriweather"/>
                <a:sym typeface="Merriweather"/>
              </a:rPr>
              <a:t>KSD</a:t>
            </a:r>
            <a:endParaRPr sz="1800">
              <a:solidFill>
                <a:schemeClr val="dk2"/>
              </a:solidFill>
              <a:latin typeface="Merriweather"/>
              <a:ea typeface="Merriweather"/>
              <a:cs typeface="Merriweather"/>
              <a:sym typeface="Merriweather"/>
            </a:endParaRPr>
          </a:p>
          <a:p>
            <a:pPr indent="0" lvl="0" marL="0" rtl="0" algn="r">
              <a:spcBef>
                <a:spcPts val="0"/>
              </a:spcBef>
              <a:spcAft>
                <a:spcPts val="0"/>
              </a:spcAft>
              <a:buNone/>
            </a:pPr>
            <a:r>
              <a:rPr lang="en" sz="800">
                <a:solidFill>
                  <a:schemeClr val="dk2"/>
                </a:solidFill>
                <a:latin typeface="Merriweather"/>
                <a:ea typeface="Merriweather"/>
                <a:cs typeface="Merriweather"/>
                <a:sym typeface="Merriweather"/>
              </a:rPr>
              <a:t>    Kahlotus School District</a:t>
            </a:r>
            <a:endParaRPr sz="1800">
              <a:solidFill>
                <a:schemeClr val="dk2"/>
              </a:solidFill>
            </a:endParaRPr>
          </a:p>
        </p:txBody>
      </p:sp>
      <p:sp>
        <p:nvSpPr>
          <p:cNvPr id="57" name="Google Shape;57;p13"/>
          <p:cNvSpPr txBox="1"/>
          <p:nvPr/>
        </p:nvSpPr>
        <p:spPr>
          <a:xfrm>
            <a:off x="0" y="-61375"/>
            <a:ext cx="8983500" cy="2093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t/>
            </a:r>
            <a:endParaRPr sz="900">
              <a:solidFill>
                <a:schemeClr val="lt1"/>
              </a:solidFill>
              <a:latin typeface="Georgia"/>
              <a:ea typeface="Georgia"/>
              <a:cs typeface="Georgia"/>
              <a:sym typeface="Georgia"/>
            </a:endParaRPr>
          </a:p>
          <a:p>
            <a:pPr indent="0" lvl="0" marL="0" rtl="0" algn="ctr">
              <a:spcBef>
                <a:spcPts val="0"/>
              </a:spcBef>
              <a:spcAft>
                <a:spcPts val="0"/>
              </a:spcAft>
              <a:buNone/>
            </a:pPr>
            <a:r>
              <a:rPr lang="en" sz="5500">
                <a:solidFill>
                  <a:schemeClr val="lt1"/>
                </a:solidFill>
                <a:latin typeface="Playfair Display"/>
                <a:ea typeface="Playfair Display"/>
                <a:cs typeface="Playfair Display"/>
                <a:sym typeface="Playfair Display"/>
              </a:rPr>
              <a:t>KSD </a:t>
            </a:r>
            <a:endParaRPr sz="5500">
              <a:solidFill>
                <a:schemeClr val="lt1"/>
              </a:solidFill>
              <a:latin typeface="Playfair Display"/>
              <a:ea typeface="Playfair Display"/>
              <a:cs typeface="Playfair Display"/>
              <a:sym typeface="Playfair Display"/>
            </a:endParaRPr>
          </a:p>
          <a:p>
            <a:pPr indent="0" lvl="0" marL="0" rtl="0" algn="ctr">
              <a:spcBef>
                <a:spcPts val="0"/>
              </a:spcBef>
              <a:spcAft>
                <a:spcPts val="0"/>
              </a:spcAft>
              <a:buNone/>
            </a:pPr>
            <a:r>
              <a:rPr lang="en" sz="5500">
                <a:solidFill>
                  <a:schemeClr val="lt1"/>
                </a:solidFill>
                <a:latin typeface="Playfair Display"/>
                <a:ea typeface="Playfair Display"/>
                <a:cs typeface="Playfair Display"/>
                <a:sym typeface="Playfair Display"/>
              </a:rPr>
              <a:t>COMMUNITY TOWN HALL</a:t>
            </a:r>
            <a:r>
              <a:rPr lang="en" sz="6000">
                <a:solidFill>
                  <a:schemeClr val="lt1"/>
                </a:solidFill>
                <a:latin typeface="Dancing Script"/>
                <a:ea typeface="Dancing Script"/>
                <a:cs typeface="Dancing Script"/>
                <a:sym typeface="Dancing Script"/>
              </a:rPr>
              <a:t> </a:t>
            </a:r>
            <a:endParaRPr sz="6000">
              <a:solidFill>
                <a:schemeClr val="lt1"/>
              </a:solidFill>
              <a:latin typeface="Dancing Script"/>
              <a:ea typeface="Dancing Script"/>
              <a:cs typeface="Dancing Script"/>
              <a:sym typeface="Dancing Script"/>
            </a:endParaRPr>
          </a:p>
        </p:txBody>
      </p:sp>
      <p:sp>
        <p:nvSpPr>
          <p:cNvPr id="58" name="Google Shape;58;p13"/>
          <p:cNvSpPr txBox="1"/>
          <p:nvPr/>
        </p:nvSpPr>
        <p:spPr>
          <a:xfrm>
            <a:off x="812800" y="3106225"/>
            <a:ext cx="6478500" cy="1847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3600">
                <a:solidFill>
                  <a:srgbClr val="073763"/>
                </a:solidFill>
                <a:latin typeface="Playfair Display"/>
                <a:ea typeface="Playfair Display"/>
                <a:cs typeface="Playfair Display"/>
                <a:sym typeface="Playfair Display"/>
              </a:rPr>
              <a:t>WELCOME TO OUR PARENTS, </a:t>
            </a:r>
            <a:r>
              <a:rPr lang="en" sz="3600">
                <a:solidFill>
                  <a:srgbClr val="073763"/>
                </a:solidFill>
                <a:latin typeface="Playfair Display"/>
                <a:ea typeface="Playfair Display"/>
                <a:cs typeface="Playfair Display"/>
                <a:sym typeface="Playfair Display"/>
              </a:rPr>
              <a:t>KAHLOTUS COMMUNITY STAFF &amp; </a:t>
            </a:r>
            <a:r>
              <a:rPr lang="en" sz="3600">
                <a:solidFill>
                  <a:srgbClr val="073763"/>
                </a:solidFill>
                <a:latin typeface="Playfair Display"/>
                <a:ea typeface="Playfair Display"/>
                <a:cs typeface="Playfair Display"/>
                <a:sym typeface="Playfair Display"/>
              </a:rPr>
              <a:t>BOARD MEMBERS </a:t>
            </a:r>
            <a:endParaRPr sz="3600">
              <a:solidFill>
                <a:srgbClr val="073763"/>
              </a:solidFill>
              <a:latin typeface="Playfair Display"/>
              <a:ea typeface="Playfair Display"/>
              <a:cs typeface="Playfair Display"/>
              <a:sym typeface="Playfair Display"/>
            </a:endParaRPr>
          </a:p>
        </p:txBody>
      </p:sp>
      <p:sp>
        <p:nvSpPr>
          <p:cNvPr id="59" name="Google Shape;59;p13"/>
          <p:cNvSpPr/>
          <p:nvPr/>
        </p:nvSpPr>
        <p:spPr>
          <a:xfrm rot="5400000">
            <a:off x="4154138" y="-2075313"/>
            <a:ext cx="835750" cy="9130775"/>
          </a:xfrm>
          <a:prstGeom prst="flowChartOnlineStorage">
            <a:avLst/>
          </a:prstGeom>
          <a:solidFill>
            <a:srgbClr val="F9F93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86" name="Shape 186"/>
        <p:cNvGrpSpPr/>
        <p:nvPr/>
      </p:nvGrpSpPr>
      <p:grpSpPr>
        <a:xfrm>
          <a:off x="0" y="0"/>
          <a:ext cx="0" cy="0"/>
          <a:chOff x="0" y="0"/>
          <a:chExt cx="0" cy="0"/>
        </a:xfrm>
      </p:grpSpPr>
      <p:sp>
        <p:nvSpPr>
          <p:cNvPr id="187" name="Google Shape;187;p22"/>
          <p:cNvSpPr/>
          <p:nvPr/>
        </p:nvSpPr>
        <p:spPr>
          <a:xfrm rot="5400000">
            <a:off x="2526212" y="-2687362"/>
            <a:ext cx="4085350" cy="9109725"/>
          </a:xfrm>
          <a:prstGeom prst="flowChartOnlineStorage">
            <a:avLst/>
          </a:prstGeom>
          <a:solidFill>
            <a:srgbClr val="07376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88" name="Google Shape;188;p22"/>
          <p:cNvSpPr txBox="1"/>
          <p:nvPr/>
        </p:nvSpPr>
        <p:spPr>
          <a:xfrm>
            <a:off x="14025" y="3675600"/>
            <a:ext cx="7049400" cy="1431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t/>
            </a:r>
            <a:endParaRPr sz="900">
              <a:solidFill>
                <a:srgbClr val="073763"/>
              </a:solidFill>
              <a:latin typeface="Georgia"/>
              <a:ea typeface="Georgia"/>
              <a:cs typeface="Georgia"/>
              <a:sym typeface="Georgia"/>
            </a:endParaRPr>
          </a:p>
          <a:p>
            <a:pPr indent="0" lvl="0" marL="0" rtl="0" algn="l">
              <a:spcBef>
                <a:spcPts val="0"/>
              </a:spcBef>
              <a:spcAft>
                <a:spcPts val="0"/>
              </a:spcAft>
              <a:buNone/>
            </a:pPr>
            <a:r>
              <a:rPr lang="en" sz="1800">
                <a:solidFill>
                  <a:srgbClr val="073763"/>
                </a:solidFill>
                <a:latin typeface="Georgia"/>
                <a:ea typeface="Georgia"/>
                <a:cs typeface="Georgia"/>
                <a:sym typeface="Georgia"/>
              </a:rPr>
              <a:t>Ballots can be cast by mailing or dropping in an official drop box by 8:00 PM by Tuesday, February 13, 2024. Our local drop box is located at 115 N. Violet Avenue on the corner of US-260 and Violet Avenue.</a:t>
            </a:r>
            <a:endParaRPr>
              <a:solidFill>
                <a:srgbClr val="073763"/>
              </a:solidFill>
              <a:latin typeface="Georgia"/>
              <a:ea typeface="Georgia"/>
              <a:cs typeface="Georgia"/>
              <a:sym typeface="Georgia"/>
            </a:endParaRPr>
          </a:p>
        </p:txBody>
      </p:sp>
      <p:sp>
        <p:nvSpPr>
          <p:cNvPr id="189" name="Google Shape;189;p22"/>
          <p:cNvSpPr txBox="1"/>
          <p:nvPr/>
        </p:nvSpPr>
        <p:spPr>
          <a:xfrm>
            <a:off x="329350" y="203625"/>
            <a:ext cx="4309500" cy="1177500"/>
          </a:xfrm>
          <a:prstGeom prst="rect">
            <a:avLst/>
          </a:prstGeom>
          <a:noFill/>
          <a:ln>
            <a:noFill/>
          </a:ln>
        </p:spPr>
        <p:txBody>
          <a:bodyPr anchorCtr="0" anchor="t" bIns="91425" lIns="91425" spcFirstLastPara="1" rIns="91425" wrap="square" tIns="91425">
            <a:spAutoFit/>
          </a:bodyPr>
          <a:lstStyle/>
          <a:p>
            <a:pPr indent="0" lvl="0" marL="114300" rtl="0" algn="l">
              <a:lnSpc>
                <a:spcPct val="115000"/>
              </a:lnSpc>
              <a:spcBef>
                <a:spcPts val="1000"/>
              </a:spcBef>
              <a:spcAft>
                <a:spcPts val="0"/>
              </a:spcAft>
              <a:buNone/>
            </a:pPr>
            <a:r>
              <a:rPr lang="en" sz="3000">
                <a:solidFill>
                  <a:schemeClr val="lt1"/>
                </a:solidFill>
                <a:latin typeface="Merriweather"/>
                <a:ea typeface="Merriweather"/>
                <a:cs typeface="Merriweather"/>
                <a:sym typeface="Merriweather"/>
              </a:rPr>
              <a:t>Voting Information</a:t>
            </a:r>
            <a:endParaRPr sz="3000">
              <a:solidFill>
                <a:schemeClr val="lt1"/>
              </a:solidFill>
              <a:latin typeface="Merriweather"/>
              <a:ea typeface="Merriweather"/>
              <a:cs typeface="Merriweather"/>
              <a:sym typeface="Merriweather"/>
            </a:endParaRPr>
          </a:p>
          <a:p>
            <a:pPr indent="0" lvl="0" marL="0" rtl="0" algn="ctr">
              <a:spcBef>
                <a:spcPts val="0"/>
              </a:spcBef>
              <a:spcAft>
                <a:spcPts val="0"/>
              </a:spcAft>
              <a:buNone/>
            </a:pPr>
            <a:r>
              <a:t/>
            </a:r>
            <a:endParaRPr sz="3000">
              <a:solidFill>
                <a:srgbClr val="FFFF00"/>
              </a:solidFill>
              <a:latin typeface="Georgia"/>
              <a:ea typeface="Georgia"/>
              <a:cs typeface="Georgia"/>
              <a:sym typeface="Georgia"/>
            </a:endParaRPr>
          </a:p>
        </p:txBody>
      </p:sp>
      <p:pic>
        <p:nvPicPr>
          <p:cNvPr id="190" name="Google Shape;190;p22"/>
          <p:cNvPicPr preferRelativeResize="0"/>
          <p:nvPr/>
        </p:nvPicPr>
        <p:blipFill>
          <a:blip r:embed="rId3">
            <a:alphaModFix/>
          </a:blip>
          <a:stretch>
            <a:fillRect/>
          </a:stretch>
        </p:blipFill>
        <p:spPr>
          <a:xfrm>
            <a:off x="7470375" y="3629875"/>
            <a:ext cx="1464200" cy="1268499"/>
          </a:xfrm>
          <a:prstGeom prst="rect">
            <a:avLst/>
          </a:prstGeom>
          <a:noFill/>
          <a:ln>
            <a:noFill/>
          </a:ln>
          <a:effectLst>
            <a:outerShdw blurRad="57150" rotWithShape="0" algn="bl" dir="5400000" dist="19050">
              <a:srgbClr val="073763">
                <a:alpha val="50000"/>
              </a:srgbClr>
            </a:outerShdw>
          </a:effectLst>
        </p:spPr>
      </p:pic>
      <p:sp>
        <p:nvSpPr>
          <p:cNvPr id="191" name="Google Shape;191;p22"/>
          <p:cNvSpPr txBox="1"/>
          <p:nvPr/>
        </p:nvSpPr>
        <p:spPr>
          <a:xfrm>
            <a:off x="7291300" y="4428750"/>
            <a:ext cx="1713300" cy="5850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800">
                <a:solidFill>
                  <a:schemeClr val="dk2"/>
                </a:solidFill>
                <a:latin typeface="Merriweather"/>
                <a:ea typeface="Merriweather"/>
                <a:cs typeface="Merriweather"/>
                <a:sym typeface="Merriweather"/>
              </a:rPr>
              <a:t>KSD</a:t>
            </a:r>
            <a:endParaRPr sz="1800">
              <a:solidFill>
                <a:schemeClr val="dk2"/>
              </a:solidFill>
              <a:latin typeface="Merriweather"/>
              <a:ea typeface="Merriweather"/>
              <a:cs typeface="Merriweather"/>
              <a:sym typeface="Merriweather"/>
            </a:endParaRPr>
          </a:p>
          <a:p>
            <a:pPr indent="0" lvl="0" marL="0" rtl="0" algn="r">
              <a:spcBef>
                <a:spcPts val="0"/>
              </a:spcBef>
              <a:spcAft>
                <a:spcPts val="0"/>
              </a:spcAft>
              <a:buNone/>
            </a:pPr>
            <a:r>
              <a:rPr lang="en" sz="800">
                <a:solidFill>
                  <a:schemeClr val="dk2"/>
                </a:solidFill>
                <a:latin typeface="Merriweather"/>
                <a:ea typeface="Merriweather"/>
                <a:cs typeface="Merriweather"/>
                <a:sym typeface="Merriweather"/>
              </a:rPr>
              <a:t>    Kahlotus School District</a:t>
            </a:r>
            <a:endParaRPr sz="1800">
              <a:solidFill>
                <a:schemeClr val="dk2"/>
              </a:solidFill>
            </a:endParaRPr>
          </a:p>
        </p:txBody>
      </p:sp>
      <p:pic>
        <p:nvPicPr>
          <p:cNvPr descr="A mail with a message&#10;&#10;Description automatically generated with medium confidence" id="192" name="Google Shape;192;p22"/>
          <p:cNvPicPr preferRelativeResize="0"/>
          <p:nvPr/>
        </p:nvPicPr>
        <p:blipFill rotWithShape="1">
          <a:blip r:embed="rId4">
            <a:alphaModFix/>
          </a:blip>
          <a:srcRect b="0" l="0" r="0" t="0"/>
          <a:stretch/>
        </p:blipFill>
        <p:spPr>
          <a:xfrm rot="-350883">
            <a:off x="380630" y="964642"/>
            <a:ext cx="4346372" cy="2731204"/>
          </a:xfrm>
          <a:prstGeom prst="rect">
            <a:avLst/>
          </a:prstGeom>
          <a:noFill/>
          <a:ln>
            <a:noFill/>
          </a:ln>
          <a:effectLst>
            <a:outerShdw blurRad="50800" rotWithShape="0" algn="tl" dir="2700000" dist="38100">
              <a:srgbClr val="000000">
                <a:alpha val="40000"/>
              </a:srgbClr>
            </a:outerShdw>
          </a:effectLst>
        </p:spPr>
      </p:pic>
      <p:sp>
        <p:nvSpPr>
          <p:cNvPr id="193" name="Google Shape;193;p22"/>
          <p:cNvSpPr txBox="1"/>
          <p:nvPr/>
        </p:nvSpPr>
        <p:spPr>
          <a:xfrm rot="-376653">
            <a:off x="2418829" y="2015839"/>
            <a:ext cx="2000093" cy="738821"/>
          </a:xfrm>
          <a:prstGeom prst="rect">
            <a:avLst/>
          </a:prstGeom>
          <a:solidFill>
            <a:schemeClr val="lt1"/>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t/>
            </a:r>
            <a:endParaRPr sz="1800">
              <a:solidFill>
                <a:schemeClr val="dk2"/>
              </a:solidFill>
            </a:endParaRPr>
          </a:p>
        </p:txBody>
      </p:sp>
      <p:sp>
        <p:nvSpPr>
          <p:cNvPr id="194" name="Google Shape;194;p22"/>
          <p:cNvSpPr txBox="1"/>
          <p:nvPr/>
        </p:nvSpPr>
        <p:spPr>
          <a:xfrm>
            <a:off x="5244600" y="528450"/>
            <a:ext cx="1997100" cy="2678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rgbClr val="000000"/>
              </a:buClr>
              <a:buFont typeface="Arial"/>
              <a:buNone/>
            </a:pPr>
            <a:r>
              <a:rPr lang="en" sz="2400">
                <a:solidFill>
                  <a:schemeClr val="lt1"/>
                </a:solidFill>
                <a:latin typeface="Karla"/>
                <a:ea typeface="Karla"/>
                <a:cs typeface="Karla"/>
                <a:sym typeface="Karla"/>
              </a:rPr>
              <a:t>PLEASE </a:t>
            </a:r>
            <a:r>
              <a:rPr b="1" lang="en" sz="2400">
                <a:solidFill>
                  <a:schemeClr val="lt1"/>
                </a:solidFill>
                <a:latin typeface="Karla"/>
                <a:ea typeface="Karla"/>
                <a:cs typeface="Karla"/>
                <a:sym typeface="Karla"/>
              </a:rPr>
              <a:t>RETURN</a:t>
            </a:r>
            <a:r>
              <a:rPr lang="en" sz="2400">
                <a:solidFill>
                  <a:schemeClr val="lt1"/>
                </a:solidFill>
                <a:latin typeface="Karla"/>
                <a:ea typeface="Karla"/>
                <a:cs typeface="Karla"/>
                <a:sym typeface="Karla"/>
              </a:rPr>
              <a:t> YOUR BALLOT BY </a:t>
            </a:r>
            <a:r>
              <a:rPr b="1" lang="en" sz="2400">
                <a:solidFill>
                  <a:schemeClr val="lt1"/>
                </a:solidFill>
                <a:latin typeface="Karla"/>
                <a:ea typeface="Karla"/>
                <a:cs typeface="Karla"/>
                <a:sym typeface="Karla"/>
              </a:rPr>
              <a:t>FEBRUARY 13, 2024</a:t>
            </a:r>
            <a:r>
              <a:rPr lang="en" sz="2400">
                <a:solidFill>
                  <a:schemeClr val="lt1"/>
                </a:solidFill>
                <a:latin typeface="Karla"/>
                <a:ea typeface="Karla"/>
                <a:cs typeface="Karla"/>
                <a:sym typeface="Karla"/>
              </a:rPr>
              <a:t>!</a:t>
            </a:r>
            <a:endParaRPr>
              <a:solidFill>
                <a:schemeClr val="lt1"/>
              </a:solidFill>
              <a:latin typeface="Karla"/>
              <a:ea typeface="Karla"/>
              <a:cs typeface="Karla"/>
              <a:sym typeface="Karla"/>
            </a:endParaRPr>
          </a:p>
          <a:p>
            <a:pPr indent="0" lvl="0" marL="0" rtl="0" algn="l">
              <a:spcBef>
                <a:spcPts val="0"/>
              </a:spcBef>
              <a:spcAft>
                <a:spcPts val="0"/>
              </a:spcAft>
              <a:buNone/>
            </a:pPr>
            <a:r>
              <a:t/>
            </a:r>
            <a:endParaRPr sz="1800">
              <a:solidFill>
                <a:schemeClr val="dk2"/>
              </a:solidFill>
            </a:endParaRPr>
          </a:p>
        </p:txBody>
      </p:sp>
      <p:sp>
        <p:nvSpPr>
          <p:cNvPr id="195" name="Google Shape;195;p22"/>
          <p:cNvSpPr/>
          <p:nvPr/>
        </p:nvSpPr>
        <p:spPr>
          <a:xfrm>
            <a:off x="4572000" y="1541625"/>
            <a:ext cx="672600" cy="336300"/>
          </a:xfrm>
          <a:prstGeom prst="rightArrow">
            <a:avLst>
              <a:gd fmla="val 50000" name="adj1"/>
              <a:gd fmla="val 50000" name="adj2"/>
            </a:avLst>
          </a:prstGeom>
          <a:solidFill>
            <a:srgbClr val="ABD37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96" name="Google Shape;196;p22"/>
          <p:cNvPicPr preferRelativeResize="0"/>
          <p:nvPr/>
        </p:nvPicPr>
        <p:blipFill>
          <a:blip r:embed="rId5">
            <a:alphaModFix/>
          </a:blip>
          <a:stretch>
            <a:fillRect/>
          </a:stretch>
        </p:blipFill>
        <p:spPr>
          <a:xfrm rot="1027508">
            <a:off x="6665825" y="592926"/>
            <a:ext cx="2139974" cy="14110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00" name="Shape 200"/>
        <p:cNvGrpSpPr/>
        <p:nvPr/>
      </p:nvGrpSpPr>
      <p:grpSpPr>
        <a:xfrm>
          <a:off x="0" y="0"/>
          <a:ext cx="0" cy="0"/>
          <a:chOff x="0" y="0"/>
          <a:chExt cx="0" cy="0"/>
        </a:xfrm>
      </p:grpSpPr>
      <p:sp>
        <p:nvSpPr>
          <p:cNvPr id="201" name="Google Shape;201;p23"/>
          <p:cNvSpPr/>
          <p:nvPr/>
        </p:nvSpPr>
        <p:spPr>
          <a:xfrm rot="5400000">
            <a:off x="2526212" y="-2687362"/>
            <a:ext cx="4085350" cy="9109725"/>
          </a:xfrm>
          <a:prstGeom prst="flowChartOnlineStorage">
            <a:avLst/>
          </a:prstGeom>
          <a:solidFill>
            <a:srgbClr val="07376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02" name="Google Shape;202;p23"/>
          <p:cNvSpPr txBox="1"/>
          <p:nvPr/>
        </p:nvSpPr>
        <p:spPr>
          <a:xfrm>
            <a:off x="80250" y="3038400"/>
            <a:ext cx="8983500" cy="1985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t/>
            </a:r>
            <a:endParaRPr sz="900">
              <a:solidFill>
                <a:srgbClr val="073763"/>
              </a:solidFill>
              <a:latin typeface="Georgia"/>
              <a:ea typeface="Georgia"/>
              <a:cs typeface="Georgia"/>
              <a:sym typeface="Georgia"/>
            </a:endParaRPr>
          </a:p>
          <a:p>
            <a:pPr indent="0" lvl="0" marL="0" rtl="0" algn="ctr">
              <a:spcBef>
                <a:spcPts val="0"/>
              </a:spcBef>
              <a:spcAft>
                <a:spcPts val="0"/>
              </a:spcAft>
              <a:buNone/>
            </a:pPr>
            <a:r>
              <a:rPr lang="en" sz="4000">
                <a:solidFill>
                  <a:srgbClr val="073763"/>
                </a:solidFill>
                <a:latin typeface="Georgia"/>
                <a:ea typeface="Georgia"/>
                <a:cs typeface="Georgia"/>
                <a:sym typeface="Georgia"/>
              </a:rPr>
              <a:t>THANK YOU KAHLOTUS COMMUNITY!</a:t>
            </a:r>
            <a:endParaRPr sz="4000">
              <a:solidFill>
                <a:srgbClr val="073763"/>
              </a:solidFill>
              <a:latin typeface="Georgia"/>
              <a:ea typeface="Georgia"/>
              <a:cs typeface="Georgia"/>
              <a:sym typeface="Georgia"/>
            </a:endParaRPr>
          </a:p>
          <a:p>
            <a:pPr indent="0" lvl="0" marL="0" rtl="0" algn="l">
              <a:spcBef>
                <a:spcPts val="0"/>
              </a:spcBef>
              <a:spcAft>
                <a:spcPts val="0"/>
              </a:spcAft>
              <a:buNone/>
            </a:pPr>
            <a:r>
              <a:t/>
            </a:r>
            <a:endParaRPr>
              <a:solidFill>
                <a:srgbClr val="073763"/>
              </a:solidFill>
              <a:latin typeface="Georgia"/>
              <a:ea typeface="Georgia"/>
              <a:cs typeface="Georgia"/>
              <a:sym typeface="Georgia"/>
            </a:endParaRPr>
          </a:p>
          <a:p>
            <a:pPr indent="0" lvl="0" marL="0" rtl="0" algn="l">
              <a:spcBef>
                <a:spcPts val="0"/>
              </a:spcBef>
              <a:spcAft>
                <a:spcPts val="0"/>
              </a:spcAft>
              <a:buNone/>
            </a:pPr>
            <a:r>
              <a:t/>
            </a:r>
            <a:endParaRPr>
              <a:solidFill>
                <a:srgbClr val="073763"/>
              </a:solidFill>
              <a:latin typeface="Georgia"/>
              <a:ea typeface="Georgia"/>
              <a:cs typeface="Georgia"/>
              <a:sym typeface="Georgia"/>
            </a:endParaRPr>
          </a:p>
        </p:txBody>
      </p:sp>
      <p:sp>
        <p:nvSpPr>
          <p:cNvPr id="203" name="Google Shape;203;p23"/>
          <p:cNvSpPr txBox="1"/>
          <p:nvPr/>
        </p:nvSpPr>
        <p:spPr>
          <a:xfrm>
            <a:off x="329350" y="203625"/>
            <a:ext cx="4309500" cy="3514200"/>
          </a:xfrm>
          <a:prstGeom prst="rect">
            <a:avLst/>
          </a:prstGeom>
          <a:noFill/>
          <a:ln>
            <a:noFill/>
          </a:ln>
        </p:spPr>
        <p:txBody>
          <a:bodyPr anchorCtr="0" anchor="t" bIns="91425" lIns="91425" spcFirstLastPara="1" rIns="91425" wrap="square" tIns="91425">
            <a:spAutoFit/>
          </a:bodyPr>
          <a:lstStyle/>
          <a:p>
            <a:pPr indent="0" lvl="0" marL="114300" rtl="0" algn="just">
              <a:lnSpc>
                <a:spcPct val="115000"/>
              </a:lnSpc>
              <a:spcBef>
                <a:spcPts val="1000"/>
              </a:spcBef>
              <a:spcAft>
                <a:spcPts val="0"/>
              </a:spcAft>
              <a:buClr>
                <a:schemeClr val="dk1"/>
              </a:buClr>
              <a:buSzPts val="1800"/>
              <a:buFont typeface="Arial"/>
              <a:buNone/>
            </a:pPr>
            <a:r>
              <a:rPr lang="en" sz="1800">
                <a:solidFill>
                  <a:schemeClr val="lt1"/>
                </a:solidFill>
                <a:latin typeface="Merriweather"/>
                <a:ea typeface="Merriweather"/>
                <a:cs typeface="Merriweather"/>
                <a:sym typeface="Merriweather"/>
              </a:rPr>
              <a:t>Thank you to local residents! Kahlotus School District has had an operations levy in place continuously for </a:t>
            </a:r>
            <a:r>
              <a:rPr b="1" lang="en" sz="1800">
                <a:solidFill>
                  <a:schemeClr val="lt1"/>
                </a:solidFill>
                <a:latin typeface="Merriweather"/>
                <a:ea typeface="Merriweather"/>
                <a:cs typeface="Merriweather"/>
                <a:sym typeface="Merriweather"/>
              </a:rPr>
              <a:t>more than 20 years</a:t>
            </a:r>
            <a:r>
              <a:rPr lang="en" sz="1800">
                <a:solidFill>
                  <a:schemeClr val="lt1"/>
                </a:solidFill>
                <a:latin typeface="Merriweather"/>
                <a:ea typeface="Merriweather"/>
                <a:cs typeface="Merriweather"/>
                <a:sym typeface="Merriweather"/>
              </a:rPr>
              <a:t>. Local investment in our schools creates well-rounded educational programs for all students, which benefit the entire community.</a:t>
            </a:r>
            <a:endParaRPr sz="1800">
              <a:solidFill>
                <a:schemeClr val="lt1"/>
              </a:solidFill>
              <a:latin typeface="Merriweather"/>
              <a:ea typeface="Merriweather"/>
              <a:cs typeface="Merriweather"/>
              <a:sym typeface="Merriweather"/>
            </a:endParaRPr>
          </a:p>
          <a:p>
            <a:pPr indent="0" lvl="0" marL="0" rtl="0" algn="ctr">
              <a:spcBef>
                <a:spcPts val="0"/>
              </a:spcBef>
              <a:spcAft>
                <a:spcPts val="0"/>
              </a:spcAft>
              <a:buNone/>
            </a:pPr>
            <a:r>
              <a:t/>
            </a:r>
            <a:endParaRPr sz="3000">
              <a:solidFill>
                <a:srgbClr val="FFFF00"/>
              </a:solidFill>
              <a:latin typeface="Georgia"/>
              <a:ea typeface="Georgia"/>
              <a:cs typeface="Georgia"/>
              <a:sym typeface="Georgia"/>
            </a:endParaRPr>
          </a:p>
        </p:txBody>
      </p:sp>
      <p:pic>
        <p:nvPicPr>
          <p:cNvPr id="204" name="Google Shape;204;p23"/>
          <p:cNvPicPr preferRelativeResize="0"/>
          <p:nvPr/>
        </p:nvPicPr>
        <p:blipFill>
          <a:blip r:embed="rId3">
            <a:alphaModFix/>
          </a:blip>
          <a:stretch>
            <a:fillRect/>
          </a:stretch>
        </p:blipFill>
        <p:spPr>
          <a:xfrm>
            <a:off x="7571894" y="3717825"/>
            <a:ext cx="1611781" cy="1396350"/>
          </a:xfrm>
          <a:prstGeom prst="rect">
            <a:avLst/>
          </a:prstGeom>
          <a:noFill/>
          <a:ln>
            <a:noFill/>
          </a:ln>
          <a:effectLst>
            <a:outerShdw blurRad="57150" rotWithShape="0" algn="bl" dir="5400000" dist="19050">
              <a:srgbClr val="073763">
                <a:alpha val="50000"/>
              </a:srgbClr>
            </a:outerShdw>
          </a:effectLst>
        </p:spPr>
      </p:pic>
      <p:sp>
        <p:nvSpPr>
          <p:cNvPr id="205" name="Google Shape;205;p23"/>
          <p:cNvSpPr txBox="1"/>
          <p:nvPr/>
        </p:nvSpPr>
        <p:spPr>
          <a:xfrm>
            <a:off x="7291300" y="4428750"/>
            <a:ext cx="1713300" cy="5850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800">
                <a:solidFill>
                  <a:schemeClr val="dk2"/>
                </a:solidFill>
                <a:latin typeface="Merriweather"/>
                <a:ea typeface="Merriweather"/>
                <a:cs typeface="Merriweather"/>
                <a:sym typeface="Merriweather"/>
              </a:rPr>
              <a:t>KSD</a:t>
            </a:r>
            <a:endParaRPr sz="1800">
              <a:solidFill>
                <a:schemeClr val="dk2"/>
              </a:solidFill>
              <a:latin typeface="Merriweather"/>
              <a:ea typeface="Merriweather"/>
              <a:cs typeface="Merriweather"/>
              <a:sym typeface="Merriweather"/>
            </a:endParaRPr>
          </a:p>
          <a:p>
            <a:pPr indent="0" lvl="0" marL="0" rtl="0" algn="r">
              <a:spcBef>
                <a:spcPts val="0"/>
              </a:spcBef>
              <a:spcAft>
                <a:spcPts val="0"/>
              </a:spcAft>
              <a:buNone/>
            </a:pPr>
            <a:r>
              <a:rPr lang="en" sz="800">
                <a:solidFill>
                  <a:schemeClr val="dk2"/>
                </a:solidFill>
                <a:latin typeface="Merriweather"/>
                <a:ea typeface="Merriweather"/>
                <a:cs typeface="Merriweather"/>
                <a:sym typeface="Merriweather"/>
              </a:rPr>
              <a:t>    Kahlotus School District</a:t>
            </a:r>
            <a:endParaRPr sz="1800">
              <a:solidFill>
                <a:schemeClr val="dk2"/>
              </a:solidFill>
            </a:endParaRPr>
          </a:p>
        </p:txBody>
      </p:sp>
      <p:pic>
        <p:nvPicPr>
          <p:cNvPr id="206" name="Google Shape;206;p23"/>
          <p:cNvPicPr preferRelativeResize="0"/>
          <p:nvPr/>
        </p:nvPicPr>
        <p:blipFill>
          <a:blip r:embed="rId4">
            <a:alphaModFix/>
          </a:blip>
          <a:stretch>
            <a:fillRect/>
          </a:stretch>
        </p:blipFill>
        <p:spPr>
          <a:xfrm>
            <a:off x="4819788" y="402825"/>
            <a:ext cx="1391350" cy="1043525"/>
          </a:xfrm>
          <a:prstGeom prst="rect">
            <a:avLst/>
          </a:prstGeom>
          <a:noFill/>
          <a:ln cap="flat" cmpd="sng" w="9525">
            <a:solidFill>
              <a:srgbClr val="F9F937"/>
            </a:solidFill>
            <a:prstDash val="solid"/>
            <a:round/>
            <a:headEnd len="sm" w="sm" type="none"/>
            <a:tailEnd len="sm" w="sm" type="none"/>
          </a:ln>
        </p:spPr>
      </p:pic>
      <p:pic>
        <p:nvPicPr>
          <p:cNvPr id="207" name="Google Shape;207;p23"/>
          <p:cNvPicPr preferRelativeResize="0"/>
          <p:nvPr/>
        </p:nvPicPr>
        <p:blipFill>
          <a:blip r:embed="rId5">
            <a:alphaModFix/>
          </a:blip>
          <a:stretch>
            <a:fillRect/>
          </a:stretch>
        </p:blipFill>
        <p:spPr>
          <a:xfrm>
            <a:off x="5125729" y="1381613"/>
            <a:ext cx="975800" cy="1301067"/>
          </a:xfrm>
          <a:prstGeom prst="rect">
            <a:avLst/>
          </a:prstGeom>
          <a:noFill/>
          <a:ln cap="flat" cmpd="sng" w="9525">
            <a:solidFill>
              <a:srgbClr val="F9F937"/>
            </a:solidFill>
            <a:prstDash val="solid"/>
            <a:round/>
            <a:headEnd len="sm" w="sm" type="none"/>
            <a:tailEnd len="sm" w="sm" type="none"/>
          </a:ln>
        </p:spPr>
      </p:pic>
      <p:pic>
        <p:nvPicPr>
          <p:cNvPr id="208" name="Google Shape;208;p23"/>
          <p:cNvPicPr preferRelativeResize="0"/>
          <p:nvPr/>
        </p:nvPicPr>
        <p:blipFill>
          <a:blip r:embed="rId6">
            <a:alphaModFix/>
          </a:blip>
          <a:stretch>
            <a:fillRect/>
          </a:stretch>
        </p:blipFill>
        <p:spPr>
          <a:xfrm>
            <a:off x="5985798" y="1436525"/>
            <a:ext cx="1156250" cy="1541675"/>
          </a:xfrm>
          <a:prstGeom prst="rect">
            <a:avLst/>
          </a:prstGeom>
          <a:noFill/>
          <a:ln cap="flat" cmpd="sng" w="9525">
            <a:solidFill>
              <a:srgbClr val="F9F937"/>
            </a:solidFill>
            <a:prstDash val="solid"/>
            <a:round/>
            <a:headEnd len="sm" w="sm" type="none"/>
            <a:tailEnd len="sm" w="sm" type="none"/>
          </a:ln>
        </p:spPr>
      </p:pic>
      <p:pic>
        <p:nvPicPr>
          <p:cNvPr id="209" name="Google Shape;209;p23"/>
          <p:cNvPicPr preferRelativeResize="0"/>
          <p:nvPr/>
        </p:nvPicPr>
        <p:blipFill>
          <a:blip r:embed="rId7">
            <a:alphaModFix/>
          </a:blip>
          <a:stretch>
            <a:fillRect/>
          </a:stretch>
        </p:blipFill>
        <p:spPr>
          <a:xfrm>
            <a:off x="6140200" y="504825"/>
            <a:ext cx="1330176" cy="997624"/>
          </a:xfrm>
          <a:prstGeom prst="rect">
            <a:avLst/>
          </a:prstGeom>
          <a:noFill/>
          <a:ln cap="flat" cmpd="sng" w="9525">
            <a:solidFill>
              <a:srgbClr val="F9F937"/>
            </a:solidFill>
            <a:prstDash val="solid"/>
            <a:round/>
            <a:headEnd len="sm" w="sm" type="none"/>
            <a:tailEnd len="sm" w="sm" type="none"/>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pic>
        <p:nvPicPr>
          <p:cNvPr id="214" name="Google Shape;214;p24"/>
          <p:cNvPicPr preferRelativeResize="0"/>
          <p:nvPr/>
        </p:nvPicPr>
        <p:blipFill>
          <a:blip r:embed="rId3">
            <a:alphaModFix/>
          </a:blip>
          <a:stretch>
            <a:fillRect/>
          </a:stretch>
        </p:blipFill>
        <p:spPr>
          <a:xfrm>
            <a:off x="0" y="0"/>
            <a:ext cx="9144000" cy="51435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pic>
        <p:nvPicPr>
          <p:cNvPr id="219" name="Google Shape;219;p25"/>
          <p:cNvPicPr preferRelativeResize="0"/>
          <p:nvPr/>
        </p:nvPicPr>
        <p:blipFill>
          <a:blip r:embed="rId3">
            <a:alphaModFix/>
          </a:blip>
          <a:stretch>
            <a:fillRect/>
          </a:stretch>
        </p:blipFill>
        <p:spPr>
          <a:xfrm>
            <a:off x="0" y="0"/>
            <a:ext cx="9144000" cy="5143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pic>
        <p:nvPicPr>
          <p:cNvPr id="224" name="Google Shape;224;p26"/>
          <p:cNvPicPr preferRelativeResize="0"/>
          <p:nvPr/>
        </p:nvPicPr>
        <p:blipFill>
          <a:blip r:embed="rId3">
            <a:alphaModFix/>
          </a:blip>
          <a:stretch>
            <a:fillRect/>
          </a:stretch>
        </p:blipFill>
        <p:spPr>
          <a:xfrm>
            <a:off x="152400" y="152400"/>
            <a:ext cx="9144000" cy="51435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pic>
        <p:nvPicPr>
          <p:cNvPr id="229" name="Google Shape;229;p27"/>
          <p:cNvPicPr preferRelativeResize="0"/>
          <p:nvPr/>
        </p:nvPicPr>
        <p:blipFill>
          <a:blip r:embed="rId3">
            <a:alphaModFix/>
          </a:blip>
          <a:stretch>
            <a:fillRect/>
          </a:stretch>
        </p:blipFill>
        <p:spPr>
          <a:xfrm>
            <a:off x="152400" y="152400"/>
            <a:ext cx="8602132" cy="483869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pic>
        <p:nvPicPr>
          <p:cNvPr id="234" name="Google Shape;234;p28"/>
          <p:cNvPicPr preferRelativeResize="0"/>
          <p:nvPr/>
        </p:nvPicPr>
        <p:blipFill>
          <a:blip r:embed="rId3">
            <a:alphaModFix/>
          </a:blip>
          <a:stretch>
            <a:fillRect/>
          </a:stretch>
        </p:blipFill>
        <p:spPr>
          <a:xfrm>
            <a:off x="152400" y="152400"/>
            <a:ext cx="8602132" cy="483869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pic>
        <p:nvPicPr>
          <p:cNvPr id="239" name="Google Shape;239;p29"/>
          <p:cNvPicPr preferRelativeResize="0"/>
          <p:nvPr/>
        </p:nvPicPr>
        <p:blipFill>
          <a:blip r:embed="rId3">
            <a:alphaModFix/>
          </a:blip>
          <a:stretch>
            <a:fillRect/>
          </a:stretch>
        </p:blipFill>
        <p:spPr>
          <a:xfrm>
            <a:off x="152400" y="152400"/>
            <a:ext cx="8602132" cy="483869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pic>
        <p:nvPicPr>
          <p:cNvPr id="244" name="Google Shape;244;p30"/>
          <p:cNvPicPr preferRelativeResize="0"/>
          <p:nvPr/>
        </p:nvPicPr>
        <p:blipFill>
          <a:blip r:embed="rId3">
            <a:alphaModFix/>
          </a:blip>
          <a:stretch>
            <a:fillRect/>
          </a:stretch>
        </p:blipFill>
        <p:spPr>
          <a:xfrm>
            <a:off x="152400" y="152400"/>
            <a:ext cx="9144000" cy="51435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pic>
        <p:nvPicPr>
          <p:cNvPr id="249" name="Google Shape;249;p31"/>
          <p:cNvPicPr preferRelativeResize="0"/>
          <p:nvPr/>
        </p:nvPicPr>
        <p:blipFill>
          <a:blip r:embed="rId3">
            <a:alphaModFix/>
          </a:blip>
          <a:stretch>
            <a:fillRect/>
          </a:stretch>
        </p:blipFill>
        <p:spPr>
          <a:xfrm>
            <a:off x="152400" y="152400"/>
            <a:ext cx="8602132" cy="483869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3" name="Shape 63"/>
        <p:cNvGrpSpPr/>
        <p:nvPr/>
      </p:nvGrpSpPr>
      <p:grpSpPr>
        <a:xfrm>
          <a:off x="0" y="0"/>
          <a:ext cx="0" cy="0"/>
          <a:chOff x="0" y="0"/>
          <a:chExt cx="0" cy="0"/>
        </a:xfrm>
      </p:grpSpPr>
      <p:sp>
        <p:nvSpPr>
          <p:cNvPr id="64" name="Google Shape;64;p14"/>
          <p:cNvSpPr/>
          <p:nvPr/>
        </p:nvSpPr>
        <p:spPr>
          <a:xfrm rot="5400000">
            <a:off x="2526212" y="-2687362"/>
            <a:ext cx="4085350" cy="9109725"/>
          </a:xfrm>
          <a:prstGeom prst="flowChartOnlineStorage">
            <a:avLst/>
          </a:prstGeom>
          <a:solidFill>
            <a:srgbClr val="07376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5" name="Google Shape;65;p14"/>
          <p:cNvSpPr txBox="1"/>
          <p:nvPr/>
        </p:nvSpPr>
        <p:spPr>
          <a:xfrm>
            <a:off x="140250" y="3138950"/>
            <a:ext cx="8983500" cy="2016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t/>
            </a:r>
            <a:endParaRPr sz="900">
              <a:solidFill>
                <a:srgbClr val="073763"/>
              </a:solidFill>
              <a:latin typeface="Georgia"/>
              <a:ea typeface="Georgia"/>
              <a:cs typeface="Georgia"/>
              <a:sym typeface="Georgia"/>
            </a:endParaRPr>
          </a:p>
          <a:p>
            <a:pPr indent="0" lvl="0" marL="0" rtl="0" algn="ctr">
              <a:spcBef>
                <a:spcPts val="0"/>
              </a:spcBef>
              <a:spcAft>
                <a:spcPts val="0"/>
              </a:spcAft>
              <a:buNone/>
            </a:pPr>
            <a:r>
              <a:rPr lang="en" sz="4000">
                <a:solidFill>
                  <a:srgbClr val="073763"/>
                </a:solidFill>
                <a:latin typeface="Georgia"/>
                <a:ea typeface="Georgia"/>
                <a:cs typeface="Georgia"/>
                <a:sym typeface="Georgia"/>
              </a:rPr>
              <a:t>LEVY FACTS</a:t>
            </a:r>
            <a:endParaRPr sz="4000">
              <a:solidFill>
                <a:srgbClr val="073763"/>
              </a:solidFill>
              <a:latin typeface="Georgia"/>
              <a:ea typeface="Georgia"/>
              <a:cs typeface="Georgia"/>
              <a:sym typeface="Georgia"/>
            </a:endParaRPr>
          </a:p>
          <a:p>
            <a:pPr indent="0" lvl="0" marL="0" rtl="0" algn="l">
              <a:spcBef>
                <a:spcPts val="0"/>
              </a:spcBef>
              <a:spcAft>
                <a:spcPts val="0"/>
              </a:spcAft>
              <a:buNone/>
            </a:pPr>
            <a:r>
              <a:t/>
            </a:r>
            <a:endParaRPr>
              <a:solidFill>
                <a:srgbClr val="073763"/>
              </a:solidFill>
              <a:latin typeface="Georgia"/>
              <a:ea typeface="Georgia"/>
              <a:cs typeface="Georgia"/>
              <a:sym typeface="Georgia"/>
            </a:endParaRPr>
          </a:p>
          <a:p>
            <a:pPr indent="0" lvl="0" marL="0" rtl="0" algn="l">
              <a:spcBef>
                <a:spcPts val="0"/>
              </a:spcBef>
              <a:spcAft>
                <a:spcPts val="0"/>
              </a:spcAft>
              <a:buNone/>
            </a:pPr>
            <a:r>
              <a:t/>
            </a:r>
            <a:endParaRPr>
              <a:solidFill>
                <a:srgbClr val="073763"/>
              </a:solidFill>
              <a:latin typeface="Georgia"/>
              <a:ea typeface="Georgia"/>
              <a:cs typeface="Georgia"/>
              <a:sym typeface="Georgia"/>
            </a:endParaRPr>
          </a:p>
          <a:p>
            <a:pPr indent="0" lvl="0" marL="0" rtl="0" algn="l">
              <a:spcBef>
                <a:spcPts val="0"/>
              </a:spcBef>
              <a:spcAft>
                <a:spcPts val="0"/>
              </a:spcAft>
              <a:buNone/>
            </a:pPr>
            <a:r>
              <a:t/>
            </a:r>
            <a:endParaRPr>
              <a:solidFill>
                <a:srgbClr val="073763"/>
              </a:solidFill>
              <a:latin typeface="Georgia"/>
              <a:ea typeface="Georgia"/>
              <a:cs typeface="Georgia"/>
              <a:sym typeface="Georgia"/>
            </a:endParaRPr>
          </a:p>
          <a:p>
            <a:pPr indent="0" lvl="0" marL="0" rtl="0" algn="l">
              <a:spcBef>
                <a:spcPts val="0"/>
              </a:spcBef>
              <a:spcAft>
                <a:spcPts val="0"/>
              </a:spcAft>
              <a:buNone/>
            </a:pPr>
            <a:r>
              <a:rPr lang="en">
                <a:solidFill>
                  <a:srgbClr val="073763"/>
                </a:solidFill>
                <a:latin typeface="Georgia"/>
                <a:ea typeface="Georgia"/>
                <a:cs typeface="Georgia"/>
                <a:sym typeface="Georgia"/>
              </a:rPr>
              <a:t>Dr. Andie Webb, Superintendent, </a:t>
            </a:r>
            <a:endParaRPr>
              <a:solidFill>
                <a:srgbClr val="073763"/>
              </a:solidFill>
              <a:latin typeface="Georgia"/>
              <a:ea typeface="Georgia"/>
              <a:cs typeface="Georgia"/>
              <a:sym typeface="Georgia"/>
            </a:endParaRPr>
          </a:p>
          <a:p>
            <a:pPr indent="0" lvl="0" marL="0" rtl="0" algn="l">
              <a:spcBef>
                <a:spcPts val="0"/>
              </a:spcBef>
              <a:spcAft>
                <a:spcPts val="0"/>
              </a:spcAft>
              <a:buClr>
                <a:schemeClr val="dk1"/>
              </a:buClr>
              <a:buSzPts val="1100"/>
              <a:buFont typeface="Arial"/>
              <a:buNone/>
            </a:pPr>
            <a:r>
              <a:rPr lang="en">
                <a:solidFill>
                  <a:srgbClr val="073763"/>
                </a:solidFill>
                <a:latin typeface="Georgia"/>
                <a:ea typeface="Georgia"/>
                <a:cs typeface="Georgia"/>
                <a:sym typeface="Georgia"/>
              </a:rPr>
              <a:t>Mr. Mark Bitzer, Principal</a:t>
            </a:r>
            <a:endParaRPr>
              <a:solidFill>
                <a:srgbClr val="073763"/>
              </a:solidFill>
              <a:latin typeface="Georgia"/>
              <a:ea typeface="Georgia"/>
              <a:cs typeface="Georgia"/>
              <a:sym typeface="Georgia"/>
            </a:endParaRPr>
          </a:p>
        </p:txBody>
      </p:sp>
      <p:sp>
        <p:nvSpPr>
          <p:cNvPr id="66" name="Google Shape;66;p14"/>
          <p:cNvSpPr txBox="1"/>
          <p:nvPr/>
        </p:nvSpPr>
        <p:spPr>
          <a:xfrm>
            <a:off x="329350" y="203625"/>
            <a:ext cx="4309500" cy="2493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3000">
                <a:solidFill>
                  <a:srgbClr val="FFFF00"/>
                </a:solidFill>
                <a:latin typeface="Georgia"/>
                <a:ea typeface="Georgia"/>
                <a:cs typeface="Georgia"/>
                <a:sym typeface="Georgia"/>
              </a:rPr>
              <a:t>REPLACEMENT</a:t>
            </a:r>
            <a:endParaRPr sz="3000">
              <a:solidFill>
                <a:srgbClr val="FFFF00"/>
              </a:solidFill>
              <a:latin typeface="Georgia"/>
              <a:ea typeface="Georgia"/>
              <a:cs typeface="Georgia"/>
              <a:sym typeface="Georgia"/>
            </a:endParaRPr>
          </a:p>
          <a:p>
            <a:pPr indent="0" lvl="0" marL="0" rtl="0" algn="ctr">
              <a:spcBef>
                <a:spcPts val="0"/>
              </a:spcBef>
              <a:spcAft>
                <a:spcPts val="0"/>
              </a:spcAft>
              <a:buNone/>
            </a:pPr>
            <a:r>
              <a:t/>
            </a:r>
            <a:endParaRPr sz="3000">
              <a:solidFill>
                <a:schemeClr val="lt1"/>
              </a:solidFill>
              <a:latin typeface="Georgia"/>
              <a:ea typeface="Georgia"/>
              <a:cs typeface="Georgia"/>
              <a:sym typeface="Georgia"/>
            </a:endParaRPr>
          </a:p>
          <a:p>
            <a:pPr indent="0" lvl="0" marL="0" rtl="0" algn="ctr">
              <a:spcBef>
                <a:spcPts val="0"/>
              </a:spcBef>
              <a:spcAft>
                <a:spcPts val="0"/>
              </a:spcAft>
              <a:buNone/>
            </a:pPr>
            <a:r>
              <a:rPr lang="en" sz="3000">
                <a:solidFill>
                  <a:schemeClr val="lt1"/>
                </a:solidFill>
                <a:latin typeface="Georgia"/>
                <a:ea typeface="Georgia"/>
                <a:cs typeface="Georgia"/>
                <a:sym typeface="Georgia"/>
              </a:rPr>
              <a:t>EDUCATIONAL PROGRAMS &amp; OPERATIONS (EP &amp; O)</a:t>
            </a:r>
            <a:endParaRPr sz="4000">
              <a:solidFill>
                <a:schemeClr val="lt1"/>
              </a:solidFill>
              <a:latin typeface="Georgia"/>
              <a:ea typeface="Georgia"/>
              <a:cs typeface="Georgia"/>
              <a:sym typeface="Georgia"/>
            </a:endParaRPr>
          </a:p>
        </p:txBody>
      </p:sp>
      <p:pic>
        <p:nvPicPr>
          <p:cNvPr id="67" name="Google Shape;67;p14"/>
          <p:cNvPicPr preferRelativeResize="0"/>
          <p:nvPr/>
        </p:nvPicPr>
        <p:blipFill>
          <a:blip r:embed="rId3">
            <a:alphaModFix/>
          </a:blip>
          <a:stretch>
            <a:fillRect/>
          </a:stretch>
        </p:blipFill>
        <p:spPr>
          <a:xfrm>
            <a:off x="7470375" y="3629875"/>
            <a:ext cx="1464200" cy="1268499"/>
          </a:xfrm>
          <a:prstGeom prst="rect">
            <a:avLst/>
          </a:prstGeom>
          <a:noFill/>
          <a:ln>
            <a:noFill/>
          </a:ln>
          <a:effectLst>
            <a:outerShdw blurRad="57150" rotWithShape="0" algn="bl" dir="5400000" dist="19050">
              <a:srgbClr val="073763">
                <a:alpha val="50000"/>
              </a:srgbClr>
            </a:outerShdw>
          </a:effectLst>
        </p:spPr>
      </p:pic>
      <p:pic>
        <p:nvPicPr>
          <p:cNvPr id="68" name="Google Shape;68;p14"/>
          <p:cNvPicPr preferRelativeResize="0"/>
          <p:nvPr/>
        </p:nvPicPr>
        <p:blipFill>
          <a:blip r:embed="rId4">
            <a:alphaModFix/>
          </a:blip>
          <a:stretch>
            <a:fillRect/>
          </a:stretch>
        </p:blipFill>
        <p:spPr>
          <a:xfrm>
            <a:off x="6768093" y="826875"/>
            <a:ext cx="1658650" cy="2211525"/>
          </a:xfrm>
          <a:prstGeom prst="rect">
            <a:avLst/>
          </a:prstGeom>
          <a:noFill/>
          <a:ln cap="flat" cmpd="sng" w="38100">
            <a:solidFill>
              <a:srgbClr val="FFFF00"/>
            </a:solidFill>
            <a:prstDash val="solid"/>
            <a:round/>
            <a:headEnd len="sm" w="sm" type="none"/>
            <a:tailEnd len="sm" w="sm" type="none"/>
          </a:ln>
        </p:spPr>
      </p:pic>
      <p:pic>
        <p:nvPicPr>
          <p:cNvPr id="69" name="Google Shape;69;p14"/>
          <p:cNvPicPr preferRelativeResize="0"/>
          <p:nvPr/>
        </p:nvPicPr>
        <p:blipFill rotWithShape="1">
          <a:blip r:embed="rId5">
            <a:alphaModFix/>
          </a:blip>
          <a:srcRect b="0" l="0" r="0" t="0"/>
          <a:stretch/>
        </p:blipFill>
        <p:spPr>
          <a:xfrm>
            <a:off x="5314775" y="32750"/>
            <a:ext cx="2120151" cy="1488944"/>
          </a:xfrm>
          <a:prstGeom prst="rect">
            <a:avLst/>
          </a:prstGeom>
          <a:noFill/>
          <a:ln cap="flat" cmpd="sng" w="38100">
            <a:solidFill>
              <a:srgbClr val="FFFF00"/>
            </a:solidFill>
            <a:prstDash val="solid"/>
            <a:round/>
            <a:headEnd len="sm" w="sm" type="none"/>
            <a:tailEnd len="sm" w="sm" type="none"/>
          </a:ln>
        </p:spPr>
      </p:pic>
      <p:pic>
        <p:nvPicPr>
          <p:cNvPr id="70" name="Google Shape;70;p14"/>
          <p:cNvPicPr preferRelativeResize="0"/>
          <p:nvPr/>
        </p:nvPicPr>
        <p:blipFill rotWithShape="1">
          <a:blip r:embed="rId6">
            <a:alphaModFix/>
          </a:blip>
          <a:srcRect b="0" l="0" r="0" t="29067"/>
          <a:stretch/>
        </p:blipFill>
        <p:spPr>
          <a:xfrm>
            <a:off x="5525000" y="1464425"/>
            <a:ext cx="1341200" cy="1268501"/>
          </a:xfrm>
          <a:prstGeom prst="rect">
            <a:avLst/>
          </a:prstGeom>
          <a:noFill/>
          <a:ln cap="flat" cmpd="sng" w="38100">
            <a:solidFill>
              <a:srgbClr val="FFFF00"/>
            </a:solidFill>
            <a:prstDash val="solid"/>
            <a:round/>
            <a:headEnd len="sm" w="sm" type="none"/>
            <a:tailEnd len="sm" w="sm" type="none"/>
          </a:ln>
        </p:spPr>
      </p:pic>
      <p:sp>
        <p:nvSpPr>
          <p:cNvPr id="71" name="Google Shape;71;p14"/>
          <p:cNvSpPr txBox="1"/>
          <p:nvPr/>
        </p:nvSpPr>
        <p:spPr>
          <a:xfrm>
            <a:off x="7291300" y="4428750"/>
            <a:ext cx="1713300" cy="5850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Clr>
                <a:schemeClr val="dk1"/>
              </a:buClr>
              <a:buSzPts val="1100"/>
              <a:buFont typeface="Arial"/>
              <a:buNone/>
            </a:pPr>
            <a:r>
              <a:rPr lang="en" sz="1800">
                <a:solidFill>
                  <a:schemeClr val="dk2"/>
                </a:solidFill>
                <a:latin typeface="Merriweather"/>
                <a:ea typeface="Merriweather"/>
                <a:cs typeface="Merriweather"/>
                <a:sym typeface="Merriweather"/>
              </a:rPr>
              <a:t>KSD</a:t>
            </a:r>
            <a:endParaRPr sz="1800">
              <a:solidFill>
                <a:schemeClr val="dk2"/>
              </a:solidFill>
              <a:latin typeface="Merriweather"/>
              <a:ea typeface="Merriweather"/>
              <a:cs typeface="Merriweather"/>
              <a:sym typeface="Merriweather"/>
            </a:endParaRPr>
          </a:p>
          <a:p>
            <a:pPr indent="0" lvl="0" marL="0" rtl="0" algn="r">
              <a:spcBef>
                <a:spcPts val="0"/>
              </a:spcBef>
              <a:spcAft>
                <a:spcPts val="0"/>
              </a:spcAft>
              <a:buClr>
                <a:schemeClr val="dk1"/>
              </a:buClr>
              <a:buSzPts val="1100"/>
              <a:buFont typeface="Arial"/>
              <a:buNone/>
            </a:pPr>
            <a:r>
              <a:rPr lang="en" sz="800">
                <a:solidFill>
                  <a:schemeClr val="dk2"/>
                </a:solidFill>
                <a:latin typeface="Merriweather"/>
                <a:ea typeface="Merriweather"/>
                <a:cs typeface="Merriweather"/>
                <a:sym typeface="Merriweather"/>
              </a:rPr>
              <a:t>    Kahlotus School District</a:t>
            </a:r>
            <a:endParaRPr sz="1800">
              <a:solidFill>
                <a:schemeClr val="dk2"/>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pic>
        <p:nvPicPr>
          <p:cNvPr id="254" name="Google Shape;254;p32"/>
          <p:cNvPicPr preferRelativeResize="0"/>
          <p:nvPr/>
        </p:nvPicPr>
        <p:blipFill>
          <a:blip r:embed="rId3">
            <a:alphaModFix/>
          </a:blip>
          <a:stretch>
            <a:fillRect/>
          </a:stretch>
        </p:blipFill>
        <p:spPr>
          <a:xfrm>
            <a:off x="152400" y="152400"/>
            <a:ext cx="8602132" cy="4838699"/>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pic>
        <p:nvPicPr>
          <p:cNvPr id="259" name="Google Shape;259;p33"/>
          <p:cNvPicPr preferRelativeResize="0"/>
          <p:nvPr/>
        </p:nvPicPr>
        <p:blipFill>
          <a:blip r:embed="rId3">
            <a:alphaModFix/>
          </a:blip>
          <a:stretch>
            <a:fillRect/>
          </a:stretch>
        </p:blipFill>
        <p:spPr>
          <a:xfrm>
            <a:off x="152400" y="152400"/>
            <a:ext cx="8602132" cy="4838699"/>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pic>
        <p:nvPicPr>
          <p:cNvPr id="264" name="Google Shape;264;p34"/>
          <p:cNvPicPr preferRelativeResize="0"/>
          <p:nvPr/>
        </p:nvPicPr>
        <p:blipFill>
          <a:blip r:embed="rId3">
            <a:alphaModFix/>
          </a:blip>
          <a:stretch>
            <a:fillRect/>
          </a:stretch>
        </p:blipFill>
        <p:spPr>
          <a:xfrm>
            <a:off x="152400" y="152400"/>
            <a:ext cx="8602132" cy="4838699"/>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pic>
        <p:nvPicPr>
          <p:cNvPr id="269" name="Google Shape;269;p35"/>
          <p:cNvPicPr preferRelativeResize="0"/>
          <p:nvPr/>
        </p:nvPicPr>
        <p:blipFill>
          <a:blip r:embed="rId3">
            <a:alphaModFix/>
          </a:blip>
          <a:stretch>
            <a:fillRect/>
          </a:stretch>
        </p:blipFill>
        <p:spPr>
          <a:xfrm>
            <a:off x="152400" y="152400"/>
            <a:ext cx="8602132" cy="4838699"/>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pic>
        <p:nvPicPr>
          <p:cNvPr id="274" name="Google Shape;274;p36"/>
          <p:cNvPicPr preferRelativeResize="0"/>
          <p:nvPr/>
        </p:nvPicPr>
        <p:blipFill>
          <a:blip r:embed="rId3">
            <a:alphaModFix/>
          </a:blip>
          <a:stretch>
            <a:fillRect/>
          </a:stretch>
        </p:blipFill>
        <p:spPr>
          <a:xfrm>
            <a:off x="152400" y="152400"/>
            <a:ext cx="8602132" cy="4838699"/>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pic>
        <p:nvPicPr>
          <p:cNvPr id="279" name="Google Shape;279;p37"/>
          <p:cNvPicPr preferRelativeResize="0"/>
          <p:nvPr/>
        </p:nvPicPr>
        <p:blipFill>
          <a:blip r:embed="rId3">
            <a:alphaModFix/>
          </a:blip>
          <a:stretch>
            <a:fillRect/>
          </a:stretch>
        </p:blipFill>
        <p:spPr>
          <a:xfrm>
            <a:off x="152400" y="152400"/>
            <a:ext cx="8602132" cy="4838699"/>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73763"/>
        </a:solidFill>
      </p:bgPr>
    </p:bg>
    <p:spTree>
      <p:nvGrpSpPr>
        <p:cNvPr id="283" name="Shape 283"/>
        <p:cNvGrpSpPr/>
        <p:nvPr/>
      </p:nvGrpSpPr>
      <p:grpSpPr>
        <a:xfrm>
          <a:off x="0" y="0"/>
          <a:ext cx="0" cy="0"/>
          <a:chOff x="0" y="0"/>
          <a:chExt cx="0" cy="0"/>
        </a:xfrm>
      </p:grpSpPr>
      <p:sp>
        <p:nvSpPr>
          <p:cNvPr id="284" name="Google Shape;284;p38"/>
          <p:cNvSpPr txBox="1"/>
          <p:nvPr/>
        </p:nvSpPr>
        <p:spPr>
          <a:xfrm>
            <a:off x="1075150" y="1161425"/>
            <a:ext cx="7002000" cy="1446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4100">
                <a:solidFill>
                  <a:srgbClr val="F9F937"/>
                </a:solidFill>
                <a:latin typeface="Playfair Display"/>
                <a:ea typeface="Playfair Display"/>
                <a:cs typeface="Playfair Display"/>
                <a:sym typeface="Playfair Display"/>
              </a:rPr>
              <a:t>THANK YOU FOR </a:t>
            </a:r>
            <a:endParaRPr sz="4100">
              <a:solidFill>
                <a:srgbClr val="F9F937"/>
              </a:solidFill>
              <a:latin typeface="Playfair Display"/>
              <a:ea typeface="Playfair Display"/>
              <a:cs typeface="Playfair Display"/>
              <a:sym typeface="Playfair Display"/>
            </a:endParaRPr>
          </a:p>
          <a:p>
            <a:pPr indent="0" lvl="0" marL="0" rtl="0" algn="ctr">
              <a:spcBef>
                <a:spcPts val="0"/>
              </a:spcBef>
              <a:spcAft>
                <a:spcPts val="0"/>
              </a:spcAft>
              <a:buNone/>
            </a:pPr>
            <a:r>
              <a:rPr lang="en" sz="4100">
                <a:solidFill>
                  <a:srgbClr val="F9F937"/>
                </a:solidFill>
                <a:latin typeface="Playfair Display"/>
                <a:ea typeface="Playfair Display"/>
                <a:cs typeface="Playfair Display"/>
                <a:sym typeface="Playfair Display"/>
              </a:rPr>
              <a:t>BEING HERE</a:t>
            </a:r>
            <a:endParaRPr sz="4100">
              <a:solidFill>
                <a:srgbClr val="F9F937"/>
              </a:solidFill>
              <a:latin typeface="Playfair Display"/>
              <a:ea typeface="Playfair Display"/>
              <a:cs typeface="Playfair Display"/>
              <a:sym typeface="Playfair Display"/>
            </a:endParaRPr>
          </a:p>
        </p:txBody>
      </p:sp>
      <p:pic>
        <p:nvPicPr>
          <p:cNvPr id="285" name="Google Shape;285;p38"/>
          <p:cNvPicPr preferRelativeResize="0"/>
          <p:nvPr/>
        </p:nvPicPr>
        <p:blipFill>
          <a:blip r:embed="rId3">
            <a:alphaModFix/>
          </a:blip>
          <a:stretch>
            <a:fillRect/>
          </a:stretch>
        </p:blipFill>
        <p:spPr>
          <a:xfrm>
            <a:off x="3106500" y="2714275"/>
            <a:ext cx="2939296" cy="22303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5" name="Shape 75"/>
        <p:cNvGrpSpPr/>
        <p:nvPr/>
      </p:nvGrpSpPr>
      <p:grpSpPr>
        <a:xfrm>
          <a:off x="0" y="0"/>
          <a:ext cx="0" cy="0"/>
          <a:chOff x="0" y="0"/>
          <a:chExt cx="0" cy="0"/>
        </a:xfrm>
      </p:grpSpPr>
      <p:sp>
        <p:nvSpPr>
          <p:cNvPr id="76" name="Google Shape;76;p15"/>
          <p:cNvSpPr/>
          <p:nvPr/>
        </p:nvSpPr>
        <p:spPr>
          <a:xfrm rot="5400000">
            <a:off x="3622888" y="-3784038"/>
            <a:ext cx="1892000" cy="9109725"/>
          </a:xfrm>
          <a:prstGeom prst="flowChartOnlineStorage">
            <a:avLst/>
          </a:prstGeom>
          <a:solidFill>
            <a:srgbClr val="07376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7" name="Google Shape;77;p15"/>
          <p:cNvSpPr txBox="1"/>
          <p:nvPr/>
        </p:nvSpPr>
        <p:spPr>
          <a:xfrm>
            <a:off x="294325" y="203625"/>
            <a:ext cx="6657000" cy="9606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Clr>
                <a:schemeClr val="lt1"/>
              </a:buClr>
              <a:buSzPts val="4400"/>
              <a:buFont typeface="Karla"/>
              <a:buNone/>
            </a:pPr>
            <a:r>
              <a:rPr b="1" lang="en" sz="2800">
                <a:solidFill>
                  <a:schemeClr val="lt1"/>
                </a:solidFill>
                <a:latin typeface="Merriweather"/>
                <a:ea typeface="Merriweather"/>
                <a:cs typeface="Merriweather"/>
                <a:sym typeface="Merriweather"/>
              </a:rPr>
              <a:t>Doesn’t the state fully fund </a:t>
            </a:r>
            <a:endParaRPr b="1" sz="2800">
              <a:solidFill>
                <a:schemeClr val="lt1"/>
              </a:solidFill>
              <a:latin typeface="Merriweather"/>
              <a:ea typeface="Merriweather"/>
              <a:cs typeface="Merriweather"/>
              <a:sym typeface="Merriweather"/>
            </a:endParaRPr>
          </a:p>
          <a:p>
            <a:pPr indent="0" lvl="0" marL="0" rtl="0" algn="l">
              <a:lnSpc>
                <a:spcPct val="90000"/>
              </a:lnSpc>
              <a:spcBef>
                <a:spcPts val="0"/>
              </a:spcBef>
              <a:spcAft>
                <a:spcPts val="0"/>
              </a:spcAft>
              <a:buClr>
                <a:schemeClr val="lt1"/>
              </a:buClr>
              <a:buSzPts val="4400"/>
              <a:buFont typeface="Karla"/>
              <a:buNone/>
            </a:pPr>
            <a:r>
              <a:rPr b="1" lang="en" sz="2800">
                <a:solidFill>
                  <a:schemeClr val="lt1"/>
                </a:solidFill>
                <a:latin typeface="Merriweather"/>
                <a:ea typeface="Merriweather"/>
                <a:cs typeface="Merriweather"/>
                <a:sym typeface="Merriweather"/>
              </a:rPr>
              <a:t>schools?</a:t>
            </a:r>
            <a:endParaRPr sz="2800">
              <a:solidFill>
                <a:schemeClr val="lt1"/>
              </a:solidFill>
              <a:latin typeface="Merriweather"/>
              <a:ea typeface="Merriweather"/>
              <a:cs typeface="Merriweather"/>
              <a:sym typeface="Merriweather"/>
            </a:endParaRPr>
          </a:p>
        </p:txBody>
      </p:sp>
      <p:pic>
        <p:nvPicPr>
          <p:cNvPr id="78" name="Google Shape;78;p15"/>
          <p:cNvPicPr preferRelativeResize="0"/>
          <p:nvPr/>
        </p:nvPicPr>
        <p:blipFill>
          <a:blip r:embed="rId3">
            <a:alphaModFix/>
          </a:blip>
          <a:stretch>
            <a:fillRect/>
          </a:stretch>
        </p:blipFill>
        <p:spPr>
          <a:xfrm>
            <a:off x="7505625" y="3692975"/>
            <a:ext cx="1638375" cy="1419384"/>
          </a:xfrm>
          <a:prstGeom prst="rect">
            <a:avLst/>
          </a:prstGeom>
          <a:noFill/>
          <a:ln>
            <a:noFill/>
          </a:ln>
          <a:effectLst>
            <a:outerShdw blurRad="57150" rotWithShape="0" algn="bl" dir="5400000" dist="19050">
              <a:srgbClr val="073763">
                <a:alpha val="50000"/>
              </a:srgbClr>
            </a:outerShdw>
          </a:effectLst>
        </p:spPr>
      </p:pic>
      <p:sp>
        <p:nvSpPr>
          <p:cNvPr id="79" name="Google Shape;79;p15"/>
          <p:cNvSpPr/>
          <p:nvPr/>
        </p:nvSpPr>
        <p:spPr>
          <a:xfrm rot="5400000">
            <a:off x="4134037" y="-2781975"/>
            <a:ext cx="875925" cy="9116800"/>
          </a:xfrm>
          <a:prstGeom prst="flowChartOnlineStorage">
            <a:avLst/>
          </a:prstGeom>
          <a:solidFill>
            <a:srgbClr val="F9F93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0" name="Google Shape;80;p15"/>
          <p:cNvSpPr txBox="1"/>
          <p:nvPr/>
        </p:nvSpPr>
        <p:spPr>
          <a:xfrm>
            <a:off x="7918450" y="4533625"/>
            <a:ext cx="1261500" cy="708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latin typeface="Merriweather"/>
                <a:ea typeface="Merriweather"/>
                <a:cs typeface="Merriweather"/>
                <a:sym typeface="Merriweather"/>
              </a:rPr>
              <a:t>        KSD</a:t>
            </a:r>
            <a:endParaRPr sz="1800">
              <a:solidFill>
                <a:schemeClr val="dk2"/>
              </a:solidFill>
              <a:latin typeface="Merriweather"/>
              <a:ea typeface="Merriweather"/>
              <a:cs typeface="Merriweather"/>
              <a:sym typeface="Merriweather"/>
            </a:endParaRPr>
          </a:p>
          <a:p>
            <a:pPr indent="0" lvl="0" marL="0" rtl="0" algn="r">
              <a:spcBef>
                <a:spcPts val="0"/>
              </a:spcBef>
              <a:spcAft>
                <a:spcPts val="0"/>
              </a:spcAft>
              <a:buNone/>
            </a:pPr>
            <a:r>
              <a:rPr lang="en" sz="800">
                <a:solidFill>
                  <a:schemeClr val="dk2"/>
                </a:solidFill>
                <a:latin typeface="Merriweather"/>
                <a:ea typeface="Merriweather"/>
                <a:cs typeface="Merriweather"/>
                <a:sym typeface="Merriweather"/>
              </a:rPr>
              <a:t>    Kahlotus School District</a:t>
            </a:r>
            <a:endParaRPr sz="800">
              <a:solidFill>
                <a:schemeClr val="dk2"/>
              </a:solidFill>
              <a:latin typeface="Merriweather"/>
              <a:ea typeface="Merriweather"/>
              <a:cs typeface="Merriweather"/>
              <a:sym typeface="Merriweather"/>
            </a:endParaRPr>
          </a:p>
        </p:txBody>
      </p:sp>
      <p:pic>
        <p:nvPicPr>
          <p:cNvPr id="81" name="Google Shape;81;p15"/>
          <p:cNvPicPr preferRelativeResize="0"/>
          <p:nvPr/>
        </p:nvPicPr>
        <p:blipFill rotWithShape="1">
          <a:blip r:embed="rId4">
            <a:alphaModFix/>
          </a:blip>
          <a:srcRect b="64031" l="-1363" r="29950" t="-4350"/>
          <a:stretch/>
        </p:blipFill>
        <p:spPr>
          <a:xfrm>
            <a:off x="3287439" y="924975"/>
            <a:ext cx="4218175" cy="3010800"/>
          </a:xfrm>
          <a:prstGeom prst="rect">
            <a:avLst/>
          </a:prstGeom>
          <a:noFill/>
          <a:ln>
            <a:noFill/>
          </a:ln>
        </p:spPr>
      </p:pic>
      <p:sp>
        <p:nvSpPr>
          <p:cNvPr id="82" name="Google Shape;82;p15"/>
          <p:cNvSpPr txBox="1"/>
          <p:nvPr/>
        </p:nvSpPr>
        <p:spPr>
          <a:xfrm>
            <a:off x="189350" y="2214400"/>
            <a:ext cx="3286500" cy="3010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000"/>
              </a:spcBef>
              <a:spcAft>
                <a:spcPts val="0"/>
              </a:spcAft>
              <a:buNone/>
            </a:pPr>
            <a:r>
              <a:rPr b="1" lang="en" sz="1800">
                <a:solidFill>
                  <a:srgbClr val="0E151E"/>
                </a:solidFill>
                <a:latin typeface="Merriweather"/>
                <a:ea typeface="Merriweather"/>
                <a:cs typeface="Merriweather"/>
                <a:sym typeface="Merriweather"/>
              </a:rPr>
              <a:t>No. The state does not provide enough funding to cover the costs of programs and services important to local families.</a:t>
            </a:r>
            <a:r>
              <a:rPr lang="en" sz="1800">
                <a:solidFill>
                  <a:srgbClr val="0E151E"/>
                </a:solidFill>
                <a:latin typeface="Merriweather"/>
                <a:ea typeface="Merriweather"/>
                <a:cs typeface="Merriweather"/>
                <a:sym typeface="Merriweather"/>
              </a:rPr>
              <a:t> In other words, the state only funds part of the actual cost to operate a school district. </a:t>
            </a:r>
            <a:endParaRPr>
              <a:solidFill>
                <a:srgbClr val="073763"/>
              </a:solidFill>
              <a:latin typeface="Merriweather"/>
              <a:ea typeface="Merriweather"/>
              <a:cs typeface="Merriweather"/>
              <a:sym typeface="Merriweather"/>
            </a:endParaRPr>
          </a:p>
        </p:txBody>
      </p:sp>
      <p:sp>
        <p:nvSpPr>
          <p:cNvPr id="83" name="Google Shape;83;p15"/>
          <p:cNvSpPr/>
          <p:nvPr/>
        </p:nvSpPr>
        <p:spPr>
          <a:xfrm>
            <a:off x="4716075" y="1629263"/>
            <a:ext cx="189300" cy="294300"/>
          </a:xfrm>
          <a:prstGeom prst="downArrow">
            <a:avLst>
              <a:gd fmla="val 50000" name="adj1"/>
              <a:gd fmla="val 50000" name="adj2"/>
            </a:avLst>
          </a:prstGeom>
          <a:solidFill>
            <a:srgbClr val="93C47D"/>
          </a:solidFill>
          <a:ln cap="flat" cmpd="sng" w="9525">
            <a:solidFill>
              <a:srgbClr val="0E151E"/>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800">
              <a:solidFill>
                <a:srgbClr val="6AA84F"/>
              </a:solidFill>
            </a:endParaRPr>
          </a:p>
        </p:txBody>
      </p:sp>
      <p:sp>
        <p:nvSpPr>
          <p:cNvPr id="84" name="Google Shape;84;p15"/>
          <p:cNvSpPr txBox="1"/>
          <p:nvPr/>
        </p:nvSpPr>
        <p:spPr>
          <a:xfrm>
            <a:off x="5577925" y="2673675"/>
            <a:ext cx="2046900" cy="1262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solidFill>
                  <a:schemeClr val="lt1"/>
                </a:solidFill>
              </a:rPr>
              <a:t>DID YOU KNOW?</a:t>
            </a:r>
            <a:endParaRPr sz="1300">
              <a:solidFill>
                <a:schemeClr val="lt1"/>
              </a:solidFill>
            </a:endParaRPr>
          </a:p>
          <a:p>
            <a:pPr indent="0" lvl="0" marL="0" rtl="0" algn="l">
              <a:spcBef>
                <a:spcPts val="0"/>
              </a:spcBef>
              <a:spcAft>
                <a:spcPts val="0"/>
              </a:spcAft>
              <a:buNone/>
            </a:pPr>
            <a:r>
              <a:rPr lang="en" sz="1300">
                <a:solidFill>
                  <a:schemeClr val="lt1"/>
                </a:solidFill>
              </a:rPr>
              <a:t>The EP&amp;O levy makes up about 3% of Kahlotus Public School’s budget.</a:t>
            </a:r>
            <a:endParaRPr sz="1300">
              <a:solidFill>
                <a:schemeClr val="lt1"/>
              </a:solidFill>
            </a:endParaRPr>
          </a:p>
          <a:p>
            <a:pPr indent="0" lvl="0" marL="0" rtl="0" algn="l">
              <a:spcBef>
                <a:spcPts val="0"/>
              </a:spcBef>
              <a:spcAft>
                <a:spcPts val="0"/>
              </a:spcAft>
              <a:buNone/>
            </a:pPr>
            <a:r>
              <a:t/>
            </a:r>
            <a:endParaRPr sz="1800">
              <a:solidFill>
                <a:schemeClr val="dk2"/>
              </a:solidFill>
            </a:endParaRPr>
          </a:p>
        </p:txBody>
      </p:sp>
      <p:sp>
        <p:nvSpPr>
          <p:cNvPr id="85" name="Google Shape;85;p15"/>
          <p:cNvSpPr txBox="1"/>
          <p:nvPr/>
        </p:nvSpPr>
        <p:spPr>
          <a:xfrm>
            <a:off x="3861125" y="1209675"/>
            <a:ext cx="3454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       10% GAP</a:t>
            </a:r>
            <a:endParaRPr sz="1800">
              <a:solidFill>
                <a:schemeClr val="dk2"/>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9" name="Shape 89"/>
        <p:cNvGrpSpPr/>
        <p:nvPr/>
      </p:nvGrpSpPr>
      <p:grpSpPr>
        <a:xfrm>
          <a:off x="0" y="0"/>
          <a:ext cx="0" cy="0"/>
          <a:chOff x="0" y="0"/>
          <a:chExt cx="0" cy="0"/>
        </a:xfrm>
      </p:grpSpPr>
      <p:sp>
        <p:nvSpPr>
          <p:cNvPr id="90" name="Google Shape;90;p16"/>
          <p:cNvSpPr/>
          <p:nvPr/>
        </p:nvSpPr>
        <p:spPr>
          <a:xfrm rot="5400000">
            <a:off x="3622888" y="-3784038"/>
            <a:ext cx="1892000" cy="9109725"/>
          </a:xfrm>
          <a:prstGeom prst="flowChartOnlineStorage">
            <a:avLst/>
          </a:prstGeom>
          <a:solidFill>
            <a:srgbClr val="07376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91" name="Google Shape;91;p16"/>
          <p:cNvSpPr txBox="1"/>
          <p:nvPr/>
        </p:nvSpPr>
        <p:spPr>
          <a:xfrm>
            <a:off x="294325" y="203625"/>
            <a:ext cx="6657000" cy="5727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 sz="2800">
                <a:solidFill>
                  <a:schemeClr val="lt1"/>
                </a:solidFill>
                <a:latin typeface="Merriweather"/>
                <a:ea typeface="Merriweather"/>
                <a:cs typeface="Merriweather"/>
                <a:sym typeface="Merriweather"/>
              </a:rPr>
              <a:t>What does the levy cover?</a:t>
            </a:r>
            <a:endParaRPr sz="2800">
              <a:solidFill>
                <a:schemeClr val="lt1"/>
              </a:solidFill>
              <a:latin typeface="Merriweather"/>
              <a:ea typeface="Merriweather"/>
              <a:cs typeface="Merriweather"/>
              <a:sym typeface="Merriweather"/>
            </a:endParaRPr>
          </a:p>
        </p:txBody>
      </p:sp>
      <p:pic>
        <p:nvPicPr>
          <p:cNvPr id="92" name="Google Shape;92;p16"/>
          <p:cNvPicPr preferRelativeResize="0"/>
          <p:nvPr/>
        </p:nvPicPr>
        <p:blipFill>
          <a:blip r:embed="rId3">
            <a:alphaModFix/>
          </a:blip>
          <a:stretch>
            <a:fillRect/>
          </a:stretch>
        </p:blipFill>
        <p:spPr>
          <a:xfrm>
            <a:off x="7505625" y="3692975"/>
            <a:ext cx="1638375" cy="1419384"/>
          </a:xfrm>
          <a:prstGeom prst="rect">
            <a:avLst/>
          </a:prstGeom>
          <a:noFill/>
          <a:ln>
            <a:noFill/>
          </a:ln>
          <a:effectLst>
            <a:outerShdw blurRad="57150" rotWithShape="0" algn="bl" dir="5400000" dist="19050">
              <a:srgbClr val="073763">
                <a:alpha val="50000"/>
              </a:srgbClr>
            </a:outerShdw>
          </a:effectLst>
        </p:spPr>
      </p:pic>
      <p:sp>
        <p:nvSpPr>
          <p:cNvPr id="93" name="Google Shape;93;p16"/>
          <p:cNvSpPr/>
          <p:nvPr/>
        </p:nvSpPr>
        <p:spPr>
          <a:xfrm rot="5400000">
            <a:off x="4134037" y="-2781975"/>
            <a:ext cx="875925" cy="9116800"/>
          </a:xfrm>
          <a:prstGeom prst="flowChartOnlineStorage">
            <a:avLst/>
          </a:prstGeom>
          <a:solidFill>
            <a:srgbClr val="F9F93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94" name="Google Shape;94;p16"/>
          <p:cNvSpPr txBox="1"/>
          <p:nvPr/>
        </p:nvSpPr>
        <p:spPr>
          <a:xfrm>
            <a:off x="7918450" y="4533625"/>
            <a:ext cx="1261500" cy="708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latin typeface="Merriweather"/>
                <a:ea typeface="Merriweather"/>
                <a:cs typeface="Merriweather"/>
                <a:sym typeface="Merriweather"/>
              </a:rPr>
              <a:t>        KSD</a:t>
            </a:r>
            <a:endParaRPr sz="1800">
              <a:solidFill>
                <a:schemeClr val="dk2"/>
              </a:solidFill>
              <a:latin typeface="Merriweather"/>
              <a:ea typeface="Merriweather"/>
              <a:cs typeface="Merriweather"/>
              <a:sym typeface="Merriweather"/>
            </a:endParaRPr>
          </a:p>
          <a:p>
            <a:pPr indent="0" lvl="0" marL="0" rtl="0" algn="r">
              <a:spcBef>
                <a:spcPts val="0"/>
              </a:spcBef>
              <a:spcAft>
                <a:spcPts val="0"/>
              </a:spcAft>
              <a:buNone/>
            </a:pPr>
            <a:r>
              <a:rPr lang="en" sz="800">
                <a:solidFill>
                  <a:schemeClr val="dk2"/>
                </a:solidFill>
                <a:latin typeface="Merriweather"/>
                <a:ea typeface="Merriweather"/>
                <a:cs typeface="Merriweather"/>
                <a:sym typeface="Merriweather"/>
              </a:rPr>
              <a:t>    Kahlotus School District</a:t>
            </a:r>
            <a:endParaRPr sz="800">
              <a:solidFill>
                <a:schemeClr val="dk2"/>
              </a:solidFill>
              <a:latin typeface="Merriweather"/>
              <a:ea typeface="Merriweather"/>
              <a:cs typeface="Merriweather"/>
              <a:sym typeface="Merriweather"/>
            </a:endParaRPr>
          </a:p>
        </p:txBody>
      </p:sp>
      <p:sp>
        <p:nvSpPr>
          <p:cNvPr id="95" name="Google Shape;95;p16"/>
          <p:cNvSpPr txBox="1"/>
          <p:nvPr/>
        </p:nvSpPr>
        <p:spPr>
          <a:xfrm>
            <a:off x="224225" y="2340900"/>
            <a:ext cx="3419700" cy="2401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latin typeface="Merriweather"/>
                <a:ea typeface="Merriweather"/>
                <a:cs typeface="Merriweather"/>
                <a:sym typeface="Merriweather"/>
              </a:rPr>
              <a:t>The current voter-approved levy ends in 2024. The proposed February 2024 levy replaces it and extends through 2026. The levy helps pay for things the state does not fund or underfunds, such as:</a:t>
            </a:r>
            <a:endParaRPr sz="1800">
              <a:solidFill>
                <a:schemeClr val="dk2"/>
              </a:solidFill>
              <a:latin typeface="Merriweather"/>
              <a:ea typeface="Merriweather"/>
              <a:cs typeface="Merriweather"/>
              <a:sym typeface="Merriweather"/>
            </a:endParaRPr>
          </a:p>
        </p:txBody>
      </p:sp>
      <p:pic>
        <p:nvPicPr>
          <p:cNvPr id="96" name="Google Shape;96;p16"/>
          <p:cNvPicPr preferRelativeResize="0"/>
          <p:nvPr/>
        </p:nvPicPr>
        <p:blipFill>
          <a:blip r:embed="rId4">
            <a:alphaModFix/>
          </a:blip>
          <a:stretch>
            <a:fillRect/>
          </a:stretch>
        </p:blipFill>
        <p:spPr>
          <a:xfrm>
            <a:off x="3803738" y="2214395"/>
            <a:ext cx="1440375" cy="959256"/>
          </a:xfrm>
          <a:prstGeom prst="rect">
            <a:avLst/>
          </a:prstGeom>
          <a:noFill/>
          <a:ln cap="flat" cmpd="sng" w="9525">
            <a:solidFill>
              <a:srgbClr val="073763"/>
            </a:solidFill>
            <a:prstDash val="solid"/>
            <a:round/>
            <a:headEnd len="sm" w="sm" type="none"/>
            <a:tailEnd len="sm" w="sm" type="none"/>
          </a:ln>
        </p:spPr>
      </p:pic>
      <p:pic>
        <p:nvPicPr>
          <p:cNvPr id="97" name="Google Shape;97;p16"/>
          <p:cNvPicPr preferRelativeResize="0"/>
          <p:nvPr/>
        </p:nvPicPr>
        <p:blipFill>
          <a:blip r:embed="rId5">
            <a:alphaModFix/>
          </a:blip>
          <a:stretch>
            <a:fillRect/>
          </a:stretch>
        </p:blipFill>
        <p:spPr>
          <a:xfrm>
            <a:off x="5312899" y="2941899"/>
            <a:ext cx="1440372" cy="960600"/>
          </a:xfrm>
          <a:prstGeom prst="rect">
            <a:avLst/>
          </a:prstGeom>
          <a:noFill/>
          <a:ln cap="flat" cmpd="sng" w="9525">
            <a:solidFill>
              <a:srgbClr val="073763"/>
            </a:solidFill>
            <a:prstDash val="solid"/>
            <a:round/>
            <a:headEnd len="sm" w="sm" type="none"/>
            <a:tailEnd len="sm" w="sm" type="none"/>
          </a:ln>
        </p:spPr>
      </p:pic>
      <p:pic>
        <p:nvPicPr>
          <p:cNvPr id="98" name="Google Shape;98;p16"/>
          <p:cNvPicPr preferRelativeResize="0"/>
          <p:nvPr/>
        </p:nvPicPr>
        <p:blipFill>
          <a:blip r:embed="rId6">
            <a:alphaModFix/>
          </a:blip>
          <a:stretch>
            <a:fillRect/>
          </a:stretch>
        </p:blipFill>
        <p:spPr>
          <a:xfrm>
            <a:off x="3701364" y="3283000"/>
            <a:ext cx="1440374" cy="960004"/>
          </a:xfrm>
          <a:prstGeom prst="rect">
            <a:avLst/>
          </a:prstGeom>
          <a:noFill/>
          <a:ln cap="flat" cmpd="sng" w="9525">
            <a:solidFill>
              <a:srgbClr val="073763"/>
            </a:solidFill>
            <a:prstDash val="solid"/>
            <a:round/>
            <a:headEnd len="sm" w="sm" type="none"/>
            <a:tailEnd len="sm" w="sm" type="none"/>
          </a:ln>
        </p:spPr>
      </p:pic>
      <p:pic>
        <p:nvPicPr>
          <p:cNvPr id="99" name="Google Shape;99;p16"/>
          <p:cNvPicPr preferRelativeResize="0"/>
          <p:nvPr/>
        </p:nvPicPr>
        <p:blipFill>
          <a:blip r:embed="rId7">
            <a:alphaModFix/>
          </a:blip>
          <a:stretch>
            <a:fillRect/>
          </a:stretch>
        </p:blipFill>
        <p:spPr>
          <a:xfrm>
            <a:off x="5199167" y="3984096"/>
            <a:ext cx="1440374" cy="957903"/>
          </a:xfrm>
          <a:prstGeom prst="rect">
            <a:avLst/>
          </a:prstGeom>
          <a:noFill/>
          <a:ln cap="flat" cmpd="sng" w="9525">
            <a:solidFill>
              <a:srgbClr val="073763"/>
            </a:solidFill>
            <a:prstDash val="solid"/>
            <a:round/>
            <a:headEnd len="sm" w="sm" type="none"/>
            <a:tailEnd len="sm" w="sm" type="none"/>
          </a:ln>
        </p:spPr>
      </p:pic>
      <p:sp>
        <p:nvSpPr>
          <p:cNvPr id="100" name="Google Shape;100;p16"/>
          <p:cNvSpPr txBox="1"/>
          <p:nvPr/>
        </p:nvSpPr>
        <p:spPr>
          <a:xfrm>
            <a:off x="5312900" y="2214400"/>
            <a:ext cx="3579600" cy="677100"/>
          </a:xfrm>
          <a:prstGeom prst="rect">
            <a:avLst/>
          </a:prstGeom>
          <a:noFill/>
          <a:ln cap="flat" cmpd="sng" w="9525">
            <a:solidFill>
              <a:srgbClr val="073763"/>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2"/>
                </a:solidFill>
                <a:latin typeface="Merriweather"/>
                <a:ea typeface="Merriweather"/>
                <a:cs typeface="Merriweather"/>
                <a:sym typeface="Merriweather"/>
              </a:rPr>
              <a:t>Food services, Paraprofessionals, Transportation, Pool</a:t>
            </a:r>
            <a:endParaRPr sz="1600">
              <a:solidFill>
                <a:schemeClr val="dk2"/>
              </a:solidFill>
              <a:latin typeface="Merriweather"/>
              <a:ea typeface="Merriweather"/>
              <a:cs typeface="Merriweather"/>
              <a:sym typeface="Merriweath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04" name="Shape 104"/>
        <p:cNvGrpSpPr/>
        <p:nvPr/>
      </p:nvGrpSpPr>
      <p:grpSpPr>
        <a:xfrm>
          <a:off x="0" y="0"/>
          <a:ext cx="0" cy="0"/>
          <a:chOff x="0" y="0"/>
          <a:chExt cx="0" cy="0"/>
        </a:xfrm>
      </p:grpSpPr>
      <p:sp>
        <p:nvSpPr>
          <p:cNvPr id="105" name="Google Shape;105;p17"/>
          <p:cNvSpPr/>
          <p:nvPr/>
        </p:nvSpPr>
        <p:spPr>
          <a:xfrm rot="5400000">
            <a:off x="3622888" y="-3784038"/>
            <a:ext cx="1892000" cy="9109725"/>
          </a:xfrm>
          <a:prstGeom prst="flowChartOnlineStorage">
            <a:avLst/>
          </a:prstGeom>
          <a:solidFill>
            <a:srgbClr val="07376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6" name="Google Shape;106;p17"/>
          <p:cNvSpPr txBox="1"/>
          <p:nvPr/>
        </p:nvSpPr>
        <p:spPr>
          <a:xfrm>
            <a:off x="294325" y="203625"/>
            <a:ext cx="6657000" cy="5727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 sz="2800">
                <a:solidFill>
                  <a:schemeClr val="lt1"/>
                </a:solidFill>
                <a:latin typeface="Merriweather"/>
                <a:ea typeface="Merriweather"/>
                <a:cs typeface="Merriweather"/>
                <a:sym typeface="Merriweather"/>
              </a:rPr>
              <a:t>Food Services</a:t>
            </a:r>
            <a:endParaRPr sz="2800">
              <a:solidFill>
                <a:schemeClr val="lt1"/>
              </a:solidFill>
              <a:latin typeface="Merriweather"/>
              <a:ea typeface="Merriweather"/>
              <a:cs typeface="Merriweather"/>
              <a:sym typeface="Merriweather"/>
            </a:endParaRPr>
          </a:p>
        </p:txBody>
      </p:sp>
      <p:pic>
        <p:nvPicPr>
          <p:cNvPr id="107" name="Google Shape;107;p17"/>
          <p:cNvPicPr preferRelativeResize="0"/>
          <p:nvPr/>
        </p:nvPicPr>
        <p:blipFill>
          <a:blip r:embed="rId3">
            <a:alphaModFix/>
          </a:blip>
          <a:stretch>
            <a:fillRect/>
          </a:stretch>
        </p:blipFill>
        <p:spPr>
          <a:xfrm>
            <a:off x="7479000" y="3663763"/>
            <a:ext cx="1638375" cy="1419384"/>
          </a:xfrm>
          <a:prstGeom prst="rect">
            <a:avLst/>
          </a:prstGeom>
          <a:noFill/>
          <a:ln>
            <a:noFill/>
          </a:ln>
          <a:effectLst>
            <a:outerShdw blurRad="57150" rotWithShape="0" algn="bl" dir="5400000" dist="19050">
              <a:srgbClr val="073763">
                <a:alpha val="50000"/>
              </a:srgbClr>
            </a:outerShdw>
          </a:effectLst>
        </p:spPr>
      </p:pic>
      <p:sp>
        <p:nvSpPr>
          <p:cNvPr id="108" name="Google Shape;108;p17"/>
          <p:cNvSpPr/>
          <p:nvPr/>
        </p:nvSpPr>
        <p:spPr>
          <a:xfrm rot="5400000">
            <a:off x="4126000" y="-2781975"/>
            <a:ext cx="875925" cy="9116800"/>
          </a:xfrm>
          <a:prstGeom prst="flowChartOnlineStorage">
            <a:avLst/>
          </a:prstGeom>
          <a:solidFill>
            <a:srgbClr val="F9F93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9" name="Google Shape;109;p17"/>
          <p:cNvSpPr txBox="1"/>
          <p:nvPr/>
        </p:nvSpPr>
        <p:spPr>
          <a:xfrm>
            <a:off x="7917550" y="4375150"/>
            <a:ext cx="1261500" cy="708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latin typeface="Merriweather"/>
                <a:ea typeface="Merriweather"/>
                <a:cs typeface="Merriweather"/>
                <a:sym typeface="Merriweather"/>
              </a:rPr>
              <a:t>        KSD</a:t>
            </a:r>
            <a:endParaRPr sz="1800">
              <a:solidFill>
                <a:schemeClr val="dk2"/>
              </a:solidFill>
              <a:latin typeface="Merriweather"/>
              <a:ea typeface="Merriweather"/>
              <a:cs typeface="Merriweather"/>
              <a:sym typeface="Merriweather"/>
            </a:endParaRPr>
          </a:p>
          <a:p>
            <a:pPr indent="0" lvl="0" marL="0" rtl="0" algn="r">
              <a:spcBef>
                <a:spcPts val="0"/>
              </a:spcBef>
              <a:spcAft>
                <a:spcPts val="0"/>
              </a:spcAft>
              <a:buNone/>
            </a:pPr>
            <a:r>
              <a:rPr lang="en" sz="800">
                <a:solidFill>
                  <a:schemeClr val="dk2"/>
                </a:solidFill>
                <a:latin typeface="Merriweather"/>
                <a:ea typeface="Merriweather"/>
                <a:cs typeface="Merriweather"/>
                <a:sym typeface="Merriweather"/>
              </a:rPr>
              <a:t>    Kahlotus School District</a:t>
            </a:r>
            <a:endParaRPr sz="800">
              <a:solidFill>
                <a:schemeClr val="dk2"/>
              </a:solidFill>
              <a:latin typeface="Merriweather"/>
              <a:ea typeface="Merriweather"/>
              <a:cs typeface="Merriweather"/>
              <a:sym typeface="Merriweather"/>
            </a:endParaRPr>
          </a:p>
        </p:txBody>
      </p:sp>
      <p:sp>
        <p:nvSpPr>
          <p:cNvPr id="110" name="Google Shape;110;p17"/>
          <p:cNvSpPr txBox="1"/>
          <p:nvPr/>
        </p:nvSpPr>
        <p:spPr>
          <a:xfrm>
            <a:off x="189350" y="2214400"/>
            <a:ext cx="32865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000"/>
              </a:spcBef>
              <a:spcAft>
                <a:spcPts val="0"/>
              </a:spcAft>
              <a:buNone/>
            </a:pPr>
            <a:r>
              <a:t/>
            </a:r>
            <a:endParaRPr>
              <a:solidFill>
                <a:srgbClr val="073763"/>
              </a:solidFill>
              <a:latin typeface="Georgia"/>
              <a:ea typeface="Georgia"/>
              <a:cs typeface="Georgia"/>
              <a:sym typeface="Georgia"/>
            </a:endParaRPr>
          </a:p>
        </p:txBody>
      </p:sp>
      <p:sp>
        <p:nvSpPr>
          <p:cNvPr id="111" name="Google Shape;111;p17"/>
          <p:cNvSpPr txBox="1"/>
          <p:nvPr/>
        </p:nvSpPr>
        <p:spPr>
          <a:xfrm>
            <a:off x="157350" y="2262200"/>
            <a:ext cx="3066000" cy="18465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000"/>
              </a:spcBef>
              <a:spcAft>
                <a:spcPts val="0"/>
              </a:spcAft>
              <a:buNone/>
            </a:pPr>
            <a:r>
              <a:rPr lang="en" sz="1800">
                <a:solidFill>
                  <a:srgbClr val="0E151E"/>
                </a:solidFill>
                <a:latin typeface="Merriweather"/>
                <a:ea typeface="Merriweather"/>
                <a:cs typeface="Merriweather"/>
                <a:sym typeface="Merriweather"/>
              </a:rPr>
              <a:t>Kahlotus </a:t>
            </a:r>
            <a:r>
              <a:rPr lang="en" sz="1800">
                <a:solidFill>
                  <a:srgbClr val="0E151E"/>
                </a:solidFill>
                <a:latin typeface="Merriweather"/>
                <a:ea typeface="Merriweather"/>
                <a:cs typeface="Merriweather"/>
                <a:sym typeface="Merriweather"/>
              </a:rPr>
              <a:t>School District employs </a:t>
            </a:r>
            <a:r>
              <a:rPr b="1" lang="en" sz="1800">
                <a:solidFill>
                  <a:srgbClr val="0E151E"/>
                </a:solidFill>
                <a:latin typeface="Merriweather"/>
                <a:ea typeface="Merriweather"/>
                <a:cs typeface="Merriweather"/>
                <a:sym typeface="Merriweather"/>
              </a:rPr>
              <a:t>a full time school cook</a:t>
            </a:r>
            <a:r>
              <a:rPr lang="en" sz="1800">
                <a:solidFill>
                  <a:srgbClr val="0E151E"/>
                </a:solidFill>
                <a:latin typeface="Merriweather"/>
                <a:ea typeface="Merriweather"/>
                <a:cs typeface="Merriweather"/>
                <a:sym typeface="Merriweather"/>
              </a:rPr>
              <a:t> to serve its students and staff. </a:t>
            </a:r>
            <a:r>
              <a:rPr b="1" lang="en" sz="1800">
                <a:solidFill>
                  <a:srgbClr val="0E151E"/>
                </a:solidFill>
                <a:latin typeface="Merriweather"/>
                <a:ea typeface="Merriweather"/>
                <a:cs typeface="Merriweather"/>
                <a:sym typeface="Merriweather"/>
              </a:rPr>
              <a:t>The state only provides funding for a portion of the cook position.</a:t>
            </a:r>
            <a:endParaRPr b="1" sz="1800">
              <a:solidFill>
                <a:srgbClr val="0E151E"/>
              </a:solidFill>
              <a:latin typeface="Merriweather"/>
              <a:ea typeface="Merriweather"/>
              <a:cs typeface="Merriweather"/>
              <a:sym typeface="Merriweather"/>
            </a:endParaRPr>
          </a:p>
        </p:txBody>
      </p:sp>
      <p:pic>
        <p:nvPicPr>
          <p:cNvPr id="112" name="Google Shape;112;p17"/>
          <p:cNvPicPr preferRelativeResize="0"/>
          <p:nvPr/>
        </p:nvPicPr>
        <p:blipFill>
          <a:blip r:embed="rId4">
            <a:alphaModFix/>
          </a:blip>
          <a:stretch>
            <a:fillRect/>
          </a:stretch>
        </p:blipFill>
        <p:spPr>
          <a:xfrm>
            <a:off x="4009362" y="2129550"/>
            <a:ext cx="1109213" cy="1478950"/>
          </a:xfrm>
          <a:prstGeom prst="rect">
            <a:avLst/>
          </a:prstGeom>
          <a:noFill/>
          <a:ln cap="flat" cmpd="sng" w="9525">
            <a:solidFill>
              <a:srgbClr val="073763"/>
            </a:solidFill>
            <a:prstDash val="solid"/>
            <a:round/>
            <a:headEnd len="sm" w="sm" type="none"/>
            <a:tailEnd len="sm" w="sm" type="none"/>
          </a:ln>
        </p:spPr>
      </p:pic>
      <p:pic>
        <p:nvPicPr>
          <p:cNvPr id="113" name="Google Shape;113;p17"/>
          <p:cNvPicPr preferRelativeResize="0"/>
          <p:nvPr/>
        </p:nvPicPr>
        <p:blipFill>
          <a:blip r:embed="rId5">
            <a:alphaModFix/>
          </a:blip>
          <a:stretch>
            <a:fillRect/>
          </a:stretch>
        </p:blipFill>
        <p:spPr>
          <a:xfrm>
            <a:off x="5351525" y="2129550"/>
            <a:ext cx="1064538" cy="1419374"/>
          </a:xfrm>
          <a:prstGeom prst="rect">
            <a:avLst/>
          </a:prstGeom>
          <a:noFill/>
          <a:ln cap="flat" cmpd="sng" w="9525">
            <a:solidFill>
              <a:srgbClr val="073763"/>
            </a:solidFill>
            <a:prstDash val="solid"/>
            <a:round/>
            <a:headEnd len="sm" w="sm" type="none"/>
            <a:tailEnd len="sm" w="sm" type="none"/>
          </a:ln>
        </p:spPr>
      </p:pic>
      <p:pic>
        <p:nvPicPr>
          <p:cNvPr id="114" name="Google Shape;114;p17"/>
          <p:cNvPicPr preferRelativeResize="0"/>
          <p:nvPr/>
        </p:nvPicPr>
        <p:blipFill>
          <a:blip r:embed="rId6">
            <a:alphaModFix/>
          </a:blip>
          <a:stretch>
            <a:fillRect/>
          </a:stretch>
        </p:blipFill>
        <p:spPr>
          <a:xfrm>
            <a:off x="4135675" y="3744275"/>
            <a:ext cx="1140974" cy="1258350"/>
          </a:xfrm>
          <a:prstGeom prst="rect">
            <a:avLst/>
          </a:prstGeom>
          <a:noFill/>
          <a:ln cap="flat" cmpd="sng" w="9525">
            <a:solidFill>
              <a:srgbClr val="073763"/>
            </a:solidFill>
            <a:prstDash val="solid"/>
            <a:round/>
            <a:headEnd len="sm" w="sm" type="none"/>
            <a:tailEnd len="sm" w="sm" type="none"/>
          </a:ln>
        </p:spPr>
      </p:pic>
      <p:pic>
        <p:nvPicPr>
          <p:cNvPr id="115" name="Google Shape;115;p17"/>
          <p:cNvPicPr preferRelativeResize="0"/>
          <p:nvPr/>
        </p:nvPicPr>
        <p:blipFill>
          <a:blip r:embed="rId7">
            <a:alphaModFix/>
          </a:blip>
          <a:stretch>
            <a:fillRect/>
          </a:stretch>
        </p:blipFill>
        <p:spPr>
          <a:xfrm>
            <a:off x="5407574" y="3625125"/>
            <a:ext cx="1507246" cy="1153974"/>
          </a:xfrm>
          <a:prstGeom prst="rect">
            <a:avLst/>
          </a:prstGeom>
          <a:noFill/>
          <a:ln cap="flat" cmpd="sng" w="9525">
            <a:solidFill>
              <a:srgbClr val="073763"/>
            </a:solidFill>
            <a:prstDash val="solid"/>
            <a:round/>
            <a:headEnd len="sm" w="sm" type="none"/>
            <a:tailEnd len="sm" w="sm" type="none"/>
          </a:ln>
        </p:spPr>
      </p:pic>
      <p:sp>
        <p:nvSpPr>
          <p:cNvPr id="116" name="Google Shape;116;p17"/>
          <p:cNvSpPr txBox="1"/>
          <p:nvPr/>
        </p:nvSpPr>
        <p:spPr>
          <a:xfrm>
            <a:off x="6727200" y="2029600"/>
            <a:ext cx="2165400" cy="585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i="1" lang="en" sz="2600">
                <a:solidFill>
                  <a:srgbClr val="47C60F"/>
                </a:solidFill>
                <a:latin typeface="Impact"/>
                <a:ea typeface="Impact"/>
                <a:cs typeface="Impact"/>
                <a:sym typeface="Impact"/>
              </a:rPr>
              <a:t>LEVY FUNDING </a:t>
            </a:r>
            <a:endParaRPr i="1" sz="2600">
              <a:solidFill>
                <a:srgbClr val="47C60F"/>
              </a:solidFill>
              <a:latin typeface="Impact"/>
              <a:ea typeface="Impact"/>
              <a:cs typeface="Impact"/>
              <a:sym typeface="Impact"/>
            </a:endParaRPr>
          </a:p>
        </p:txBody>
      </p:sp>
      <p:sp>
        <p:nvSpPr>
          <p:cNvPr id="117" name="Google Shape;117;p17"/>
          <p:cNvSpPr/>
          <p:nvPr/>
        </p:nvSpPr>
        <p:spPr>
          <a:xfrm rot="-1500643">
            <a:off x="6766755" y="2620758"/>
            <a:ext cx="672678" cy="336339"/>
          </a:xfrm>
          <a:prstGeom prst="leftArrow">
            <a:avLst>
              <a:gd fmla="val 50000" name="adj1"/>
              <a:gd fmla="val 50000" name="adj2"/>
            </a:avLst>
          </a:prstGeom>
          <a:solidFill>
            <a:srgbClr val="00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rgbClr val="47C60F"/>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21" name="Shape 121"/>
        <p:cNvGrpSpPr/>
        <p:nvPr/>
      </p:nvGrpSpPr>
      <p:grpSpPr>
        <a:xfrm>
          <a:off x="0" y="0"/>
          <a:ext cx="0" cy="0"/>
          <a:chOff x="0" y="0"/>
          <a:chExt cx="0" cy="0"/>
        </a:xfrm>
      </p:grpSpPr>
      <p:sp>
        <p:nvSpPr>
          <p:cNvPr id="122" name="Google Shape;122;p18"/>
          <p:cNvSpPr/>
          <p:nvPr/>
        </p:nvSpPr>
        <p:spPr>
          <a:xfrm rot="5400000">
            <a:off x="3622888" y="-3784038"/>
            <a:ext cx="1892000" cy="9109725"/>
          </a:xfrm>
          <a:prstGeom prst="flowChartOnlineStorage">
            <a:avLst/>
          </a:prstGeom>
          <a:solidFill>
            <a:srgbClr val="07376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3" name="Google Shape;123;p18"/>
          <p:cNvSpPr txBox="1"/>
          <p:nvPr/>
        </p:nvSpPr>
        <p:spPr>
          <a:xfrm>
            <a:off x="294325" y="203625"/>
            <a:ext cx="6657000" cy="5727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 sz="2800">
                <a:solidFill>
                  <a:schemeClr val="lt1"/>
                </a:solidFill>
                <a:latin typeface="Merriweather"/>
                <a:ea typeface="Merriweather"/>
                <a:cs typeface="Merriweather"/>
                <a:sym typeface="Merriweather"/>
              </a:rPr>
              <a:t>Paraprofessionals</a:t>
            </a:r>
            <a:endParaRPr sz="2800">
              <a:solidFill>
                <a:schemeClr val="lt1"/>
              </a:solidFill>
              <a:latin typeface="Merriweather"/>
              <a:ea typeface="Merriweather"/>
              <a:cs typeface="Merriweather"/>
              <a:sym typeface="Merriweather"/>
            </a:endParaRPr>
          </a:p>
        </p:txBody>
      </p:sp>
      <p:pic>
        <p:nvPicPr>
          <p:cNvPr id="124" name="Google Shape;124;p18"/>
          <p:cNvPicPr preferRelativeResize="0"/>
          <p:nvPr/>
        </p:nvPicPr>
        <p:blipFill>
          <a:blip r:embed="rId3">
            <a:alphaModFix/>
          </a:blip>
          <a:stretch>
            <a:fillRect/>
          </a:stretch>
        </p:blipFill>
        <p:spPr>
          <a:xfrm>
            <a:off x="7479000" y="3663763"/>
            <a:ext cx="1638375" cy="1419384"/>
          </a:xfrm>
          <a:prstGeom prst="rect">
            <a:avLst/>
          </a:prstGeom>
          <a:noFill/>
          <a:ln>
            <a:noFill/>
          </a:ln>
          <a:effectLst>
            <a:outerShdw blurRad="57150" rotWithShape="0" algn="bl" dir="5400000" dist="19050">
              <a:srgbClr val="073763">
                <a:alpha val="50000"/>
              </a:srgbClr>
            </a:outerShdw>
          </a:effectLst>
        </p:spPr>
      </p:pic>
      <p:sp>
        <p:nvSpPr>
          <p:cNvPr id="125" name="Google Shape;125;p18"/>
          <p:cNvSpPr/>
          <p:nvPr/>
        </p:nvSpPr>
        <p:spPr>
          <a:xfrm rot="5400000">
            <a:off x="4126000" y="-2781975"/>
            <a:ext cx="875925" cy="9116800"/>
          </a:xfrm>
          <a:prstGeom prst="flowChartOnlineStorage">
            <a:avLst/>
          </a:prstGeom>
          <a:solidFill>
            <a:srgbClr val="F9F93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6" name="Google Shape;126;p18"/>
          <p:cNvSpPr txBox="1"/>
          <p:nvPr/>
        </p:nvSpPr>
        <p:spPr>
          <a:xfrm>
            <a:off x="7917550" y="4375150"/>
            <a:ext cx="1261500" cy="708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latin typeface="Merriweather"/>
                <a:ea typeface="Merriweather"/>
                <a:cs typeface="Merriweather"/>
                <a:sym typeface="Merriweather"/>
              </a:rPr>
              <a:t>        KSD</a:t>
            </a:r>
            <a:endParaRPr sz="1800">
              <a:solidFill>
                <a:schemeClr val="dk2"/>
              </a:solidFill>
              <a:latin typeface="Merriweather"/>
              <a:ea typeface="Merriweather"/>
              <a:cs typeface="Merriweather"/>
              <a:sym typeface="Merriweather"/>
            </a:endParaRPr>
          </a:p>
          <a:p>
            <a:pPr indent="0" lvl="0" marL="0" rtl="0" algn="r">
              <a:spcBef>
                <a:spcPts val="0"/>
              </a:spcBef>
              <a:spcAft>
                <a:spcPts val="0"/>
              </a:spcAft>
              <a:buNone/>
            </a:pPr>
            <a:r>
              <a:rPr lang="en" sz="800">
                <a:solidFill>
                  <a:schemeClr val="dk2"/>
                </a:solidFill>
                <a:latin typeface="Merriweather"/>
                <a:ea typeface="Merriweather"/>
                <a:cs typeface="Merriweather"/>
                <a:sym typeface="Merriweather"/>
              </a:rPr>
              <a:t>    Kahlotus School District</a:t>
            </a:r>
            <a:endParaRPr sz="800">
              <a:solidFill>
                <a:schemeClr val="dk2"/>
              </a:solidFill>
              <a:latin typeface="Merriweather"/>
              <a:ea typeface="Merriweather"/>
              <a:cs typeface="Merriweather"/>
              <a:sym typeface="Merriweather"/>
            </a:endParaRPr>
          </a:p>
        </p:txBody>
      </p:sp>
      <p:sp>
        <p:nvSpPr>
          <p:cNvPr id="127" name="Google Shape;127;p18"/>
          <p:cNvSpPr txBox="1"/>
          <p:nvPr/>
        </p:nvSpPr>
        <p:spPr>
          <a:xfrm>
            <a:off x="189350" y="2214400"/>
            <a:ext cx="32865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000"/>
              </a:spcBef>
              <a:spcAft>
                <a:spcPts val="0"/>
              </a:spcAft>
              <a:buNone/>
            </a:pPr>
            <a:r>
              <a:t/>
            </a:r>
            <a:endParaRPr>
              <a:solidFill>
                <a:srgbClr val="073763"/>
              </a:solidFill>
              <a:latin typeface="Georgia"/>
              <a:ea typeface="Georgia"/>
              <a:cs typeface="Georgia"/>
              <a:sym typeface="Georgia"/>
            </a:endParaRPr>
          </a:p>
        </p:txBody>
      </p:sp>
      <p:sp>
        <p:nvSpPr>
          <p:cNvPr id="128" name="Google Shape;128;p18"/>
          <p:cNvSpPr txBox="1"/>
          <p:nvPr/>
        </p:nvSpPr>
        <p:spPr>
          <a:xfrm>
            <a:off x="136625" y="2169550"/>
            <a:ext cx="3980100" cy="2913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000"/>
              </a:spcBef>
              <a:spcAft>
                <a:spcPts val="0"/>
              </a:spcAft>
              <a:buNone/>
            </a:pPr>
            <a:r>
              <a:rPr lang="en" sz="1800">
                <a:solidFill>
                  <a:srgbClr val="0E151E"/>
                </a:solidFill>
                <a:latin typeface="Merriweather"/>
                <a:ea typeface="Merriweather"/>
                <a:cs typeface="Merriweather"/>
                <a:sym typeface="Merriweather"/>
              </a:rPr>
              <a:t>Kahlotus</a:t>
            </a:r>
            <a:r>
              <a:rPr lang="en" sz="1800">
                <a:solidFill>
                  <a:srgbClr val="0E151E"/>
                </a:solidFill>
                <a:latin typeface="Merriweather"/>
                <a:ea typeface="Merriweather"/>
                <a:cs typeface="Merriweather"/>
                <a:sym typeface="Merriweather"/>
              </a:rPr>
              <a:t> School District employs </a:t>
            </a:r>
            <a:r>
              <a:rPr b="1" lang="en" sz="1800">
                <a:solidFill>
                  <a:srgbClr val="0E151E"/>
                </a:solidFill>
                <a:latin typeface="Merriweather"/>
                <a:ea typeface="Merriweather"/>
                <a:cs typeface="Merriweather"/>
                <a:sym typeface="Merriweather"/>
              </a:rPr>
              <a:t>5 school paraprofessionals</a:t>
            </a:r>
            <a:r>
              <a:rPr lang="en" sz="1800">
                <a:solidFill>
                  <a:srgbClr val="0E151E"/>
                </a:solidFill>
                <a:latin typeface="Merriweather"/>
                <a:ea typeface="Merriweather"/>
                <a:cs typeface="Merriweather"/>
                <a:sym typeface="Merriweather"/>
              </a:rPr>
              <a:t> to serve its K-12 students including a librarian. 3 are paid through special education (ESD 112).</a:t>
            </a:r>
            <a:r>
              <a:rPr b="1" lang="en" sz="1800">
                <a:solidFill>
                  <a:srgbClr val="0E151E"/>
                </a:solidFill>
                <a:latin typeface="Merriweather"/>
                <a:ea typeface="Merriweather"/>
                <a:cs typeface="Merriweather"/>
                <a:sym typeface="Merriweather"/>
              </a:rPr>
              <a:t>The state provides no funding for a district our size. The 2 other positions are funded through the levy.</a:t>
            </a:r>
            <a:endParaRPr sz="1800">
              <a:solidFill>
                <a:srgbClr val="0E151E"/>
              </a:solidFill>
              <a:latin typeface="Merriweather"/>
              <a:ea typeface="Merriweather"/>
              <a:cs typeface="Merriweather"/>
              <a:sym typeface="Merriweather"/>
            </a:endParaRPr>
          </a:p>
        </p:txBody>
      </p:sp>
      <p:sp>
        <p:nvSpPr>
          <p:cNvPr id="129" name="Google Shape;129;p18"/>
          <p:cNvSpPr txBox="1"/>
          <p:nvPr/>
        </p:nvSpPr>
        <p:spPr>
          <a:xfrm>
            <a:off x="6727200" y="2029600"/>
            <a:ext cx="2165400" cy="585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i="1" lang="en" sz="2600">
                <a:solidFill>
                  <a:srgbClr val="47C60F"/>
                </a:solidFill>
                <a:latin typeface="Impact"/>
                <a:ea typeface="Impact"/>
                <a:cs typeface="Impact"/>
                <a:sym typeface="Impact"/>
              </a:rPr>
              <a:t>LEVY-FUNDING </a:t>
            </a:r>
            <a:endParaRPr i="1" sz="2600">
              <a:solidFill>
                <a:srgbClr val="47C60F"/>
              </a:solidFill>
              <a:latin typeface="Impact"/>
              <a:ea typeface="Impact"/>
              <a:cs typeface="Impact"/>
              <a:sym typeface="Impact"/>
            </a:endParaRPr>
          </a:p>
        </p:txBody>
      </p:sp>
      <p:sp>
        <p:nvSpPr>
          <p:cNvPr id="130" name="Google Shape;130;p18"/>
          <p:cNvSpPr/>
          <p:nvPr/>
        </p:nvSpPr>
        <p:spPr>
          <a:xfrm rot="-1500643">
            <a:off x="7236255" y="2620758"/>
            <a:ext cx="672678" cy="336339"/>
          </a:xfrm>
          <a:prstGeom prst="leftArrow">
            <a:avLst>
              <a:gd fmla="val 50000" name="adj1"/>
              <a:gd fmla="val 50000" name="adj2"/>
            </a:avLst>
          </a:prstGeom>
          <a:solidFill>
            <a:srgbClr val="00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rgbClr val="47C60F"/>
              </a:solidFill>
            </a:endParaRPr>
          </a:p>
        </p:txBody>
      </p:sp>
      <p:pic>
        <p:nvPicPr>
          <p:cNvPr id="131" name="Google Shape;131;p18"/>
          <p:cNvPicPr preferRelativeResize="0"/>
          <p:nvPr/>
        </p:nvPicPr>
        <p:blipFill>
          <a:blip r:embed="rId4">
            <a:alphaModFix/>
          </a:blip>
          <a:stretch>
            <a:fillRect/>
          </a:stretch>
        </p:blipFill>
        <p:spPr>
          <a:xfrm>
            <a:off x="4319418" y="3486075"/>
            <a:ext cx="1108957" cy="1478600"/>
          </a:xfrm>
          <a:prstGeom prst="rect">
            <a:avLst/>
          </a:prstGeom>
          <a:noFill/>
          <a:ln cap="flat" cmpd="sng" w="9525">
            <a:solidFill>
              <a:srgbClr val="073763"/>
            </a:solidFill>
            <a:prstDash val="solid"/>
            <a:round/>
            <a:headEnd len="sm" w="sm" type="none"/>
            <a:tailEnd len="sm" w="sm" type="none"/>
          </a:ln>
        </p:spPr>
      </p:pic>
      <p:pic>
        <p:nvPicPr>
          <p:cNvPr id="132" name="Google Shape;132;p18"/>
          <p:cNvPicPr preferRelativeResize="0"/>
          <p:nvPr/>
        </p:nvPicPr>
        <p:blipFill rotWithShape="1">
          <a:blip r:embed="rId5">
            <a:alphaModFix/>
          </a:blip>
          <a:srcRect b="0" l="0" r="21148" t="0"/>
          <a:stretch/>
        </p:blipFill>
        <p:spPr>
          <a:xfrm>
            <a:off x="5543813" y="2614600"/>
            <a:ext cx="1348250" cy="1478600"/>
          </a:xfrm>
          <a:prstGeom prst="rect">
            <a:avLst/>
          </a:prstGeom>
          <a:noFill/>
          <a:ln cap="flat" cmpd="sng" w="9525">
            <a:solidFill>
              <a:srgbClr val="073763"/>
            </a:solidFill>
            <a:prstDash val="solid"/>
            <a:round/>
            <a:headEnd len="sm" w="sm" type="none"/>
            <a:tailEnd len="sm" w="sm" type="none"/>
          </a:ln>
        </p:spPr>
      </p:pic>
      <p:pic>
        <p:nvPicPr>
          <p:cNvPr id="133" name="Google Shape;133;p18"/>
          <p:cNvPicPr preferRelativeResize="0"/>
          <p:nvPr/>
        </p:nvPicPr>
        <p:blipFill rotWithShape="1">
          <a:blip r:embed="rId6">
            <a:alphaModFix/>
          </a:blip>
          <a:srcRect b="25997" l="0" r="0" t="0"/>
          <a:stretch/>
        </p:blipFill>
        <p:spPr>
          <a:xfrm>
            <a:off x="4301325" y="2214400"/>
            <a:ext cx="1145150" cy="1261350"/>
          </a:xfrm>
          <a:prstGeom prst="rect">
            <a:avLst/>
          </a:prstGeom>
          <a:noFill/>
          <a:ln cap="flat" cmpd="sng" w="9525">
            <a:solidFill>
              <a:srgbClr val="073763"/>
            </a:solidFill>
            <a:prstDash val="solid"/>
            <a:round/>
            <a:headEnd len="sm" w="sm" type="none"/>
            <a:tailEnd len="sm" w="sm" type="none"/>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37" name="Shape 137"/>
        <p:cNvGrpSpPr/>
        <p:nvPr/>
      </p:nvGrpSpPr>
      <p:grpSpPr>
        <a:xfrm>
          <a:off x="0" y="0"/>
          <a:ext cx="0" cy="0"/>
          <a:chOff x="0" y="0"/>
          <a:chExt cx="0" cy="0"/>
        </a:xfrm>
      </p:grpSpPr>
      <p:sp>
        <p:nvSpPr>
          <p:cNvPr id="138" name="Google Shape;138;p19"/>
          <p:cNvSpPr/>
          <p:nvPr/>
        </p:nvSpPr>
        <p:spPr>
          <a:xfrm rot="5400000">
            <a:off x="3622888" y="-3784038"/>
            <a:ext cx="1892000" cy="9109725"/>
          </a:xfrm>
          <a:prstGeom prst="flowChartOnlineStorage">
            <a:avLst/>
          </a:prstGeom>
          <a:solidFill>
            <a:srgbClr val="07376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39" name="Google Shape;139;p19"/>
          <p:cNvSpPr txBox="1"/>
          <p:nvPr/>
        </p:nvSpPr>
        <p:spPr>
          <a:xfrm>
            <a:off x="294325" y="203625"/>
            <a:ext cx="6657000" cy="5727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 sz="2800">
                <a:solidFill>
                  <a:schemeClr val="lt1"/>
                </a:solidFill>
                <a:latin typeface="Merriweather"/>
                <a:ea typeface="Merriweather"/>
                <a:cs typeface="Merriweather"/>
                <a:sym typeface="Merriweather"/>
              </a:rPr>
              <a:t>Transportation</a:t>
            </a:r>
            <a:endParaRPr sz="2800">
              <a:solidFill>
                <a:schemeClr val="lt1"/>
              </a:solidFill>
              <a:latin typeface="Merriweather"/>
              <a:ea typeface="Merriweather"/>
              <a:cs typeface="Merriweather"/>
              <a:sym typeface="Merriweather"/>
            </a:endParaRPr>
          </a:p>
        </p:txBody>
      </p:sp>
      <p:pic>
        <p:nvPicPr>
          <p:cNvPr id="140" name="Google Shape;140;p19"/>
          <p:cNvPicPr preferRelativeResize="0"/>
          <p:nvPr/>
        </p:nvPicPr>
        <p:blipFill>
          <a:blip r:embed="rId3">
            <a:alphaModFix/>
          </a:blip>
          <a:stretch>
            <a:fillRect/>
          </a:stretch>
        </p:blipFill>
        <p:spPr>
          <a:xfrm>
            <a:off x="7479000" y="3663763"/>
            <a:ext cx="1638375" cy="1419384"/>
          </a:xfrm>
          <a:prstGeom prst="rect">
            <a:avLst/>
          </a:prstGeom>
          <a:noFill/>
          <a:ln>
            <a:noFill/>
          </a:ln>
          <a:effectLst>
            <a:outerShdw blurRad="57150" rotWithShape="0" algn="bl" dir="5400000" dist="19050">
              <a:srgbClr val="073763">
                <a:alpha val="50000"/>
              </a:srgbClr>
            </a:outerShdw>
          </a:effectLst>
        </p:spPr>
      </p:pic>
      <p:sp>
        <p:nvSpPr>
          <p:cNvPr id="141" name="Google Shape;141;p19"/>
          <p:cNvSpPr/>
          <p:nvPr/>
        </p:nvSpPr>
        <p:spPr>
          <a:xfrm rot="5400000">
            <a:off x="4126000" y="-2781975"/>
            <a:ext cx="875925" cy="9116800"/>
          </a:xfrm>
          <a:prstGeom prst="flowChartOnlineStorage">
            <a:avLst/>
          </a:prstGeom>
          <a:solidFill>
            <a:srgbClr val="F9F93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42" name="Google Shape;142;p19"/>
          <p:cNvSpPr txBox="1"/>
          <p:nvPr/>
        </p:nvSpPr>
        <p:spPr>
          <a:xfrm>
            <a:off x="7948500" y="4498025"/>
            <a:ext cx="1261500" cy="708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latin typeface="Merriweather"/>
                <a:ea typeface="Merriweather"/>
                <a:cs typeface="Merriweather"/>
                <a:sym typeface="Merriweather"/>
              </a:rPr>
              <a:t>        KSD</a:t>
            </a:r>
            <a:endParaRPr sz="1800">
              <a:solidFill>
                <a:schemeClr val="dk2"/>
              </a:solidFill>
              <a:latin typeface="Merriweather"/>
              <a:ea typeface="Merriweather"/>
              <a:cs typeface="Merriweather"/>
              <a:sym typeface="Merriweather"/>
            </a:endParaRPr>
          </a:p>
          <a:p>
            <a:pPr indent="0" lvl="0" marL="0" rtl="0" algn="r">
              <a:spcBef>
                <a:spcPts val="0"/>
              </a:spcBef>
              <a:spcAft>
                <a:spcPts val="0"/>
              </a:spcAft>
              <a:buNone/>
            </a:pPr>
            <a:r>
              <a:rPr lang="en" sz="800">
                <a:solidFill>
                  <a:schemeClr val="dk2"/>
                </a:solidFill>
                <a:latin typeface="Merriweather"/>
                <a:ea typeface="Merriweather"/>
                <a:cs typeface="Merriweather"/>
                <a:sym typeface="Merriweather"/>
              </a:rPr>
              <a:t>    Kahlotus School District</a:t>
            </a:r>
            <a:endParaRPr sz="800">
              <a:solidFill>
                <a:schemeClr val="dk2"/>
              </a:solidFill>
              <a:latin typeface="Merriweather"/>
              <a:ea typeface="Merriweather"/>
              <a:cs typeface="Merriweather"/>
              <a:sym typeface="Merriweather"/>
            </a:endParaRPr>
          </a:p>
        </p:txBody>
      </p:sp>
      <p:sp>
        <p:nvSpPr>
          <p:cNvPr id="143" name="Google Shape;143;p19"/>
          <p:cNvSpPr txBox="1"/>
          <p:nvPr/>
        </p:nvSpPr>
        <p:spPr>
          <a:xfrm>
            <a:off x="189350" y="2214400"/>
            <a:ext cx="32865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000"/>
              </a:spcBef>
              <a:spcAft>
                <a:spcPts val="0"/>
              </a:spcAft>
              <a:buNone/>
            </a:pPr>
            <a:r>
              <a:t/>
            </a:r>
            <a:endParaRPr>
              <a:solidFill>
                <a:srgbClr val="073763"/>
              </a:solidFill>
              <a:latin typeface="Georgia"/>
              <a:ea typeface="Georgia"/>
              <a:cs typeface="Georgia"/>
              <a:sym typeface="Georgia"/>
            </a:endParaRPr>
          </a:p>
        </p:txBody>
      </p:sp>
      <p:sp>
        <p:nvSpPr>
          <p:cNvPr id="144" name="Google Shape;144;p19"/>
          <p:cNvSpPr txBox="1"/>
          <p:nvPr/>
        </p:nvSpPr>
        <p:spPr>
          <a:xfrm>
            <a:off x="154300" y="2330925"/>
            <a:ext cx="3461700" cy="25170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000"/>
              </a:spcBef>
              <a:spcAft>
                <a:spcPts val="0"/>
              </a:spcAft>
              <a:buNone/>
            </a:pPr>
            <a:r>
              <a:rPr lang="en" sz="1800">
                <a:solidFill>
                  <a:srgbClr val="0E151E"/>
                </a:solidFill>
                <a:latin typeface="Merriweather"/>
                <a:ea typeface="Merriweather"/>
                <a:cs typeface="Merriweather"/>
                <a:sym typeface="Merriweather"/>
              </a:rPr>
              <a:t>Kahlotus School District has two bus routes</a:t>
            </a:r>
            <a:r>
              <a:rPr b="1" lang="en" sz="1800">
                <a:solidFill>
                  <a:srgbClr val="0E151E"/>
                </a:solidFill>
                <a:latin typeface="Merriweather"/>
                <a:ea typeface="Merriweather"/>
                <a:cs typeface="Merriweather"/>
                <a:sym typeface="Merriweather"/>
              </a:rPr>
              <a:t>. We also provide transportation for sports, field trips, student leadership events, FBLA, band, community service, activities and staff trainings.</a:t>
            </a:r>
            <a:endParaRPr b="1" sz="1800">
              <a:solidFill>
                <a:srgbClr val="0E151E"/>
              </a:solidFill>
              <a:latin typeface="Merriweather"/>
              <a:ea typeface="Merriweather"/>
              <a:cs typeface="Merriweather"/>
              <a:sym typeface="Merriweather"/>
            </a:endParaRPr>
          </a:p>
          <a:p>
            <a:pPr indent="0" lvl="0" marL="0" rtl="0" algn="l">
              <a:lnSpc>
                <a:spcPct val="115000"/>
              </a:lnSpc>
              <a:spcBef>
                <a:spcPts val="1000"/>
              </a:spcBef>
              <a:spcAft>
                <a:spcPts val="0"/>
              </a:spcAft>
              <a:buNone/>
            </a:pPr>
            <a:r>
              <a:t/>
            </a:r>
            <a:endParaRPr sz="1800">
              <a:solidFill>
                <a:srgbClr val="0E151E"/>
              </a:solidFill>
              <a:latin typeface="Merriweather"/>
              <a:ea typeface="Merriweather"/>
              <a:cs typeface="Merriweather"/>
              <a:sym typeface="Merriweather"/>
            </a:endParaRPr>
          </a:p>
        </p:txBody>
      </p:sp>
      <p:sp>
        <p:nvSpPr>
          <p:cNvPr id="145" name="Google Shape;145;p19"/>
          <p:cNvSpPr txBox="1"/>
          <p:nvPr/>
        </p:nvSpPr>
        <p:spPr>
          <a:xfrm>
            <a:off x="6727200" y="2029600"/>
            <a:ext cx="2165400" cy="585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i="1" lang="en" sz="2600">
                <a:solidFill>
                  <a:srgbClr val="47C60F"/>
                </a:solidFill>
                <a:latin typeface="Impact"/>
                <a:ea typeface="Impact"/>
                <a:cs typeface="Impact"/>
                <a:sym typeface="Impact"/>
              </a:rPr>
              <a:t>LEVY-FUNDING </a:t>
            </a:r>
            <a:endParaRPr i="1" sz="2600">
              <a:solidFill>
                <a:srgbClr val="47C60F"/>
              </a:solidFill>
              <a:latin typeface="Impact"/>
              <a:ea typeface="Impact"/>
              <a:cs typeface="Impact"/>
              <a:sym typeface="Impact"/>
            </a:endParaRPr>
          </a:p>
        </p:txBody>
      </p:sp>
      <p:sp>
        <p:nvSpPr>
          <p:cNvPr id="146" name="Google Shape;146;p19"/>
          <p:cNvSpPr/>
          <p:nvPr/>
        </p:nvSpPr>
        <p:spPr>
          <a:xfrm rot="-1500643">
            <a:off x="7236255" y="2620758"/>
            <a:ext cx="672678" cy="336339"/>
          </a:xfrm>
          <a:prstGeom prst="leftArrow">
            <a:avLst>
              <a:gd fmla="val 50000" name="adj1"/>
              <a:gd fmla="val 50000" name="adj2"/>
            </a:avLst>
          </a:prstGeom>
          <a:solidFill>
            <a:srgbClr val="00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rgbClr val="47C60F"/>
              </a:solidFill>
            </a:endParaRPr>
          </a:p>
        </p:txBody>
      </p:sp>
      <p:pic>
        <p:nvPicPr>
          <p:cNvPr id="147" name="Google Shape;147;p19"/>
          <p:cNvPicPr preferRelativeResize="0"/>
          <p:nvPr/>
        </p:nvPicPr>
        <p:blipFill rotWithShape="1">
          <a:blip r:embed="rId4">
            <a:alphaModFix/>
          </a:blip>
          <a:srcRect b="2797" l="5896" r="10112" t="6069"/>
          <a:stretch/>
        </p:blipFill>
        <p:spPr>
          <a:xfrm>
            <a:off x="3648625" y="2424909"/>
            <a:ext cx="1261524" cy="769891"/>
          </a:xfrm>
          <a:prstGeom prst="rect">
            <a:avLst/>
          </a:prstGeom>
          <a:noFill/>
          <a:ln cap="flat" cmpd="sng" w="9525">
            <a:solidFill>
              <a:srgbClr val="073763"/>
            </a:solidFill>
            <a:prstDash val="solid"/>
            <a:round/>
            <a:headEnd len="sm" w="sm" type="none"/>
            <a:tailEnd len="sm" w="sm" type="none"/>
          </a:ln>
        </p:spPr>
      </p:pic>
      <p:pic>
        <p:nvPicPr>
          <p:cNvPr id="148" name="Google Shape;148;p19"/>
          <p:cNvPicPr preferRelativeResize="0"/>
          <p:nvPr/>
        </p:nvPicPr>
        <p:blipFill>
          <a:blip r:embed="rId5">
            <a:alphaModFix/>
          </a:blip>
          <a:stretch>
            <a:fillRect/>
          </a:stretch>
        </p:blipFill>
        <p:spPr>
          <a:xfrm>
            <a:off x="5115125" y="3263263"/>
            <a:ext cx="1167867" cy="875923"/>
          </a:xfrm>
          <a:prstGeom prst="rect">
            <a:avLst/>
          </a:prstGeom>
          <a:noFill/>
          <a:ln cap="flat" cmpd="sng" w="9525">
            <a:solidFill>
              <a:srgbClr val="073763"/>
            </a:solidFill>
            <a:prstDash val="solid"/>
            <a:round/>
            <a:headEnd len="sm" w="sm" type="none"/>
            <a:tailEnd len="sm" w="sm" type="none"/>
          </a:ln>
        </p:spPr>
      </p:pic>
      <p:pic>
        <p:nvPicPr>
          <p:cNvPr id="149" name="Google Shape;149;p19"/>
          <p:cNvPicPr preferRelativeResize="0"/>
          <p:nvPr/>
        </p:nvPicPr>
        <p:blipFill>
          <a:blip r:embed="rId6">
            <a:alphaModFix/>
          </a:blip>
          <a:stretch>
            <a:fillRect/>
          </a:stretch>
        </p:blipFill>
        <p:spPr>
          <a:xfrm>
            <a:off x="3859193" y="3243825"/>
            <a:ext cx="1167882" cy="875923"/>
          </a:xfrm>
          <a:prstGeom prst="rect">
            <a:avLst/>
          </a:prstGeom>
          <a:noFill/>
          <a:ln cap="flat" cmpd="sng" w="9525">
            <a:solidFill>
              <a:srgbClr val="073763"/>
            </a:solidFill>
            <a:prstDash val="solid"/>
            <a:round/>
            <a:headEnd len="sm" w="sm" type="none"/>
            <a:tailEnd len="sm" w="sm" type="none"/>
          </a:ln>
        </p:spPr>
      </p:pic>
      <p:pic>
        <p:nvPicPr>
          <p:cNvPr id="150" name="Google Shape;150;p19"/>
          <p:cNvPicPr preferRelativeResize="0"/>
          <p:nvPr/>
        </p:nvPicPr>
        <p:blipFill>
          <a:blip r:embed="rId7">
            <a:alphaModFix/>
          </a:blip>
          <a:stretch>
            <a:fillRect/>
          </a:stretch>
        </p:blipFill>
        <p:spPr>
          <a:xfrm>
            <a:off x="5187912" y="4197337"/>
            <a:ext cx="1261527" cy="946164"/>
          </a:xfrm>
          <a:prstGeom prst="rect">
            <a:avLst/>
          </a:prstGeom>
          <a:noFill/>
          <a:ln cap="flat" cmpd="sng" w="9525">
            <a:solidFill>
              <a:srgbClr val="073763"/>
            </a:solidFill>
            <a:prstDash val="solid"/>
            <a:round/>
            <a:headEnd len="sm" w="sm" type="none"/>
            <a:tailEnd len="sm" w="sm" type="none"/>
          </a:ln>
        </p:spPr>
      </p:pic>
      <p:pic>
        <p:nvPicPr>
          <p:cNvPr id="151" name="Google Shape;151;p19"/>
          <p:cNvPicPr preferRelativeResize="0"/>
          <p:nvPr/>
        </p:nvPicPr>
        <p:blipFill>
          <a:blip r:embed="rId8">
            <a:alphaModFix/>
          </a:blip>
          <a:stretch>
            <a:fillRect/>
          </a:stretch>
        </p:blipFill>
        <p:spPr>
          <a:xfrm>
            <a:off x="3648637" y="4168787"/>
            <a:ext cx="1261501" cy="946126"/>
          </a:xfrm>
          <a:prstGeom prst="rect">
            <a:avLst/>
          </a:prstGeom>
          <a:noFill/>
          <a:ln cap="flat" cmpd="sng" w="9525">
            <a:solidFill>
              <a:srgbClr val="073763"/>
            </a:solidFill>
            <a:prstDash val="solid"/>
            <a:round/>
            <a:headEnd len="sm" w="sm" type="none"/>
            <a:tailEnd len="sm" w="sm" type="none"/>
          </a:ln>
        </p:spPr>
      </p:pic>
      <p:pic>
        <p:nvPicPr>
          <p:cNvPr id="152" name="Google Shape;152;p19"/>
          <p:cNvPicPr preferRelativeResize="0"/>
          <p:nvPr/>
        </p:nvPicPr>
        <p:blipFill>
          <a:blip r:embed="rId9">
            <a:alphaModFix/>
          </a:blip>
          <a:stretch>
            <a:fillRect/>
          </a:stretch>
        </p:blipFill>
        <p:spPr>
          <a:xfrm>
            <a:off x="5115125" y="2414557"/>
            <a:ext cx="1407100" cy="790580"/>
          </a:xfrm>
          <a:prstGeom prst="rect">
            <a:avLst/>
          </a:prstGeom>
          <a:noFill/>
          <a:ln cap="flat" cmpd="sng" w="9525">
            <a:solidFill>
              <a:srgbClr val="073763"/>
            </a:solidFill>
            <a:prstDash val="solid"/>
            <a:round/>
            <a:headEnd len="sm" w="sm" type="none"/>
            <a:tailEnd len="sm" w="sm" type="none"/>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56" name="Shape 156"/>
        <p:cNvGrpSpPr/>
        <p:nvPr/>
      </p:nvGrpSpPr>
      <p:grpSpPr>
        <a:xfrm>
          <a:off x="0" y="0"/>
          <a:ext cx="0" cy="0"/>
          <a:chOff x="0" y="0"/>
          <a:chExt cx="0" cy="0"/>
        </a:xfrm>
      </p:grpSpPr>
      <p:sp>
        <p:nvSpPr>
          <p:cNvPr id="157" name="Google Shape;157;p20"/>
          <p:cNvSpPr/>
          <p:nvPr/>
        </p:nvSpPr>
        <p:spPr>
          <a:xfrm rot="5400000">
            <a:off x="3622888" y="-3784038"/>
            <a:ext cx="1892000" cy="9109725"/>
          </a:xfrm>
          <a:prstGeom prst="flowChartOnlineStorage">
            <a:avLst/>
          </a:prstGeom>
          <a:solidFill>
            <a:srgbClr val="07376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58" name="Google Shape;158;p20"/>
          <p:cNvSpPr txBox="1"/>
          <p:nvPr/>
        </p:nvSpPr>
        <p:spPr>
          <a:xfrm>
            <a:off x="294325" y="203625"/>
            <a:ext cx="6657000" cy="5727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 sz="2800">
                <a:solidFill>
                  <a:schemeClr val="lt1"/>
                </a:solidFill>
                <a:latin typeface="Merriweather"/>
                <a:ea typeface="Merriweather"/>
                <a:cs typeface="Merriweather"/>
                <a:sym typeface="Merriweather"/>
              </a:rPr>
              <a:t>School &amp; Community Pool</a:t>
            </a:r>
            <a:endParaRPr sz="2800">
              <a:solidFill>
                <a:schemeClr val="lt1"/>
              </a:solidFill>
              <a:latin typeface="Merriweather"/>
              <a:ea typeface="Merriweather"/>
              <a:cs typeface="Merriweather"/>
              <a:sym typeface="Merriweather"/>
            </a:endParaRPr>
          </a:p>
        </p:txBody>
      </p:sp>
      <p:pic>
        <p:nvPicPr>
          <p:cNvPr id="159" name="Google Shape;159;p20"/>
          <p:cNvPicPr preferRelativeResize="0"/>
          <p:nvPr/>
        </p:nvPicPr>
        <p:blipFill>
          <a:blip r:embed="rId3">
            <a:alphaModFix/>
          </a:blip>
          <a:stretch>
            <a:fillRect/>
          </a:stretch>
        </p:blipFill>
        <p:spPr>
          <a:xfrm>
            <a:off x="7479000" y="3663763"/>
            <a:ext cx="1638375" cy="1419384"/>
          </a:xfrm>
          <a:prstGeom prst="rect">
            <a:avLst/>
          </a:prstGeom>
          <a:noFill/>
          <a:ln>
            <a:noFill/>
          </a:ln>
          <a:effectLst>
            <a:outerShdw blurRad="57150" rotWithShape="0" algn="bl" dir="5400000" dist="19050">
              <a:srgbClr val="073763">
                <a:alpha val="50000"/>
              </a:srgbClr>
            </a:outerShdw>
          </a:effectLst>
        </p:spPr>
      </p:pic>
      <p:sp>
        <p:nvSpPr>
          <p:cNvPr id="160" name="Google Shape;160;p20"/>
          <p:cNvSpPr/>
          <p:nvPr/>
        </p:nvSpPr>
        <p:spPr>
          <a:xfrm rot="5400000">
            <a:off x="4126000" y="-2781975"/>
            <a:ext cx="875925" cy="9116800"/>
          </a:xfrm>
          <a:prstGeom prst="flowChartOnlineStorage">
            <a:avLst/>
          </a:prstGeom>
          <a:solidFill>
            <a:srgbClr val="F9F93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61" name="Google Shape;161;p20"/>
          <p:cNvSpPr txBox="1"/>
          <p:nvPr/>
        </p:nvSpPr>
        <p:spPr>
          <a:xfrm>
            <a:off x="7948500" y="4498025"/>
            <a:ext cx="1261500" cy="708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latin typeface="Merriweather"/>
                <a:ea typeface="Merriweather"/>
                <a:cs typeface="Merriweather"/>
                <a:sym typeface="Merriweather"/>
              </a:rPr>
              <a:t>        KSD</a:t>
            </a:r>
            <a:endParaRPr sz="1800">
              <a:solidFill>
                <a:schemeClr val="dk2"/>
              </a:solidFill>
              <a:latin typeface="Merriweather"/>
              <a:ea typeface="Merriweather"/>
              <a:cs typeface="Merriweather"/>
              <a:sym typeface="Merriweather"/>
            </a:endParaRPr>
          </a:p>
          <a:p>
            <a:pPr indent="0" lvl="0" marL="0" rtl="0" algn="r">
              <a:spcBef>
                <a:spcPts val="0"/>
              </a:spcBef>
              <a:spcAft>
                <a:spcPts val="0"/>
              </a:spcAft>
              <a:buNone/>
            </a:pPr>
            <a:r>
              <a:rPr lang="en" sz="800">
                <a:solidFill>
                  <a:schemeClr val="dk2"/>
                </a:solidFill>
                <a:latin typeface="Merriweather"/>
                <a:ea typeface="Merriweather"/>
                <a:cs typeface="Merriweather"/>
                <a:sym typeface="Merriweather"/>
              </a:rPr>
              <a:t>    Kahlotus School District</a:t>
            </a:r>
            <a:endParaRPr sz="800">
              <a:solidFill>
                <a:schemeClr val="dk2"/>
              </a:solidFill>
              <a:latin typeface="Merriweather"/>
              <a:ea typeface="Merriweather"/>
              <a:cs typeface="Merriweather"/>
              <a:sym typeface="Merriweather"/>
            </a:endParaRPr>
          </a:p>
        </p:txBody>
      </p:sp>
      <p:sp>
        <p:nvSpPr>
          <p:cNvPr id="162" name="Google Shape;162;p20"/>
          <p:cNvSpPr txBox="1"/>
          <p:nvPr/>
        </p:nvSpPr>
        <p:spPr>
          <a:xfrm>
            <a:off x="189350" y="2214400"/>
            <a:ext cx="32865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000"/>
              </a:spcBef>
              <a:spcAft>
                <a:spcPts val="0"/>
              </a:spcAft>
              <a:buNone/>
            </a:pPr>
            <a:r>
              <a:t/>
            </a:r>
            <a:endParaRPr>
              <a:solidFill>
                <a:srgbClr val="073763"/>
              </a:solidFill>
              <a:latin typeface="Georgia"/>
              <a:ea typeface="Georgia"/>
              <a:cs typeface="Georgia"/>
              <a:sym typeface="Georgia"/>
            </a:endParaRPr>
          </a:p>
        </p:txBody>
      </p:sp>
      <p:sp>
        <p:nvSpPr>
          <p:cNvPr id="163" name="Google Shape;163;p20"/>
          <p:cNvSpPr txBox="1"/>
          <p:nvPr/>
        </p:nvSpPr>
        <p:spPr>
          <a:xfrm>
            <a:off x="133300" y="2155725"/>
            <a:ext cx="3461700" cy="27354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000"/>
              </a:spcBef>
              <a:spcAft>
                <a:spcPts val="0"/>
              </a:spcAft>
              <a:buNone/>
            </a:pPr>
            <a:r>
              <a:rPr lang="en" sz="1500">
                <a:solidFill>
                  <a:srgbClr val="0E151E"/>
                </a:solidFill>
                <a:latin typeface="Merriweather"/>
                <a:ea typeface="Merriweather"/>
                <a:cs typeface="Merriweather"/>
                <a:sym typeface="Merriweather"/>
              </a:rPr>
              <a:t>Kahlotus School District is one of the only school districts in the state of Washington to continue to provide a pool for PE and community activities including summer. We want to continue this. The care and maintenance for the pool as well as some much needed repair and replacement is required this spring.</a:t>
            </a:r>
            <a:endParaRPr sz="1500">
              <a:solidFill>
                <a:srgbClr val="0E151E"/>
              </a:solidFill>
              <a:latin typeface="Merriweather"/>
              <a:ea typeface="Merriweather"/>
              <a:cs typeface="Merriweather"/>
              <a:sym typeface="Merriweather"/>
            </a:endParaRPr>
          </a:p>
        </p:txBody>
      </p:sp>
      <p:sp>
        <p:nvSpPr>
          <p:cNvPr id="164" name="Google Shape;164;p20"/>
          <p:cNvSpPr txBox="1"/>
          <p:nvPr/>
        </p:nvSpPr>
        <p:spPr>
          <a:xfrm>
            <a:off x="6431175" y="2214400"/>
            <a:ext cx="2165400" cy="585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i="1" lang="en" sz="2600">
                <a:solidFill>
                  <a:srgbClr val="47C60F"/>
                </a:solidFill>
                <a:latin typeface="Impact"/>
                <a:ea typeface="Impact"/>
                <a:cs typeface="Impact"/>
                <a:sym typeface="Impact"/>
              </a:rPr>
              <a:t>LEVY-FUNDING </a:t>
            </a:r>
            <a:endParaRPr i="1" sz="2600">
              <a:solidFill>
                <a:srgbClr val="47C60F"/>
              </a:solidFill>
              <a:latin typeface="Impact"/>
              <a:ea typeface="Impact"/>
              <a:cs typeface="Impact"/>
              <a:sym typeface="Impact"/>
            </a:endParaRPr>
          </a:p>
        </p:txBody>
      </p:sp>
      <p:sp>
        <p:nvSpPr>
          <p:cNvPr id="165" name="Google Shape;165;p20"/>
          <p:cNvSpPr/>
          <p:nvPr/>
        </p:nvSpPr>
        <p:spPr>
          <a:xfrm rot="-1500643">
            <a:off x="6766755" y="2789008"/>
            <a:ext cx="672678" cy="336339"/>
          </a:xfrm>
          <a:prstGeom prst="leftArrow">
            <a:avLst>
              <a:gd fmla="val 50000" name="adj1"/>
              <a:gd fmla="val 50000" name="adj2"/>
            </a:avLst>
          </a:prstGeom>
          <a:solidFill>
            <a:srgbClr val="00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rgbClr val="47C60F"/>
              </a:solidFill>
            </a:endParaRPr>
          </a:p>
        </p:txBody>
      </p:sp>
      <p:pic>
        <p:nvPicPr>
          <p:cNvPr id="166" name="Google Shape;166;p20"/>
          <p:cNvPicPr preferRelativeResize="0"/>
          <p:nvPr/>
        </p:nvPicPr>
        <p:blipFill>
          <a:blip r:embed="rId4">
            <a:alphaModFix/>
          </a:blip>
          <a:stretch>
            <a:fillRect/>
          </a:stretch>
        </p:blipFill>
        <p:spPr>
          <a:xfrm>
            <a:off x="3705325" y="2282363"/>
            <a:ext cx="1343486" cy="896776"/>
          </a:xfrm>
          <a:prstGeom prst="rect">
            <a:avLst/>
          </a:prstGeom>
          <a:noFill/>
          <a:ln>
            <a:noFill/>
          </a:ln>
        </p:spPr>
      </p:pic>
      <p:pic>
        <p:nvPicPr>
          <p:cNvPr id="167" name="Google Shape;167;p20"/>
          <p:cNvPicPr preferRelativeResize="0"/>
          <p:nvPr/>
        </p:nvPicPr>
        <p:blipFill>
          <a:blip r:embed="rId5">
            <a:alphaModFix/>
          </a:blip>
          <a:stretch>
            <a:fillRect/>
          </a:stretch>
        </p:blipFill>
        <p:spPr>
          <a:xfrm>
            <a:off x="4861425" y="3699950"/>
            <a:ext cx="2026826" cy="950074"/>
          </a:xfrm>
          <a:prstGeom prst="rect">
            <a:avLst/>
          </a:prstGeom>
          <a:noFill/>
          <a:ln>
            <a:noFill/>
          </a:ln>
        </p:spPr>
      </p:pic>
      <p:pic>
        <p:nvPicPr>
          <p:cNvPr id="168" name="Google Shape;168;p20"/>
          <p:cNvPicPr preferRelativeResize="0"/>
          <p:nvPr/>
        </p:nvPicPr>
        <p:blipFill>
          <a:blip r:embed="rId6">
            <a:alphaModFix/>
          </a:blip>
          <a:stretch>
            <a:fillRect/>
          </a:stretch>
        </p:blipFill>
        <p:spPr>
          <a:xfrm>
            <a:off x="3657037" y="3247125"/>
            <a:ext cx="1142350" cy="1523133"/>
          </a:xfrm>
          <a:prstGeom prst="rect">
            <a:avLst/>
          </a:prstGeom>
          <a:noFill/>
          <a:ln>
            <a:noFill/>
          </a:ln>
        </p:spPr>
      </p:pic>
      <p:pic>
        <p:nvPicPr>
          <p:cNvPr id="169" name="Google Shape;169;p20"/>
          <p:cNvPicPr preferRelativeResize="0"/>
          <p:nvPr/>
        </p:nvPicPr>
        <p:blipFill>
          <a:blip r:embed="rId7">
            <a:alphaModFix/>
          </a:blip>
          <a:stretch>
            <a:fillRect/>
          </a:stretch>
        </p:blipFill>
        <p:spPr>
          <a:xfrm>
            <a:off x="5096049" y="2155725"/>
            <a:ext cx="1118924" cy="1491901"/>
          </a:xfrm>
          <a:prstGeom prst="rect">
            <a:avLst/>
          </a:prstGeom>
          <a:noFill/>
          <a:ln>
            <a:noFill/>
          </a:ln>
        </p:spPr>
      </p:pic>
      <p:sp>
        <p:nvSpPr>
          <p:cNvPr id="170" name="Google Shape;170;p20"/>
          <p:cNvSpPr txBox="1"/>
          <p:nvPr/>
        </p:nvSpPr>
        <p:spPr>
          <a:xfrm>
            <a:off x="5096050" y="2614600"/>
            <a:ext cx="29667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1"/>
                </a:solidFill>
                <a:latin typeface="Playfair Display"/>
                <a:ea typeface="Playfair Display"/>
                <a:cs typeface="Playfair Display"/>
                <a:sym typeface="Playfair Display"/>
              </a:rPr>
              <a:t>IN OLYMPIA</a:t>
            </a:r>
            <a:endParaRPr sz="1800">
              <a:solidFill>
                <a:schemeClr val="dk1"/>
              </a:solidFill>
              <a:latin typeface="Playfair Display"/>
              <a:ea typeface="Playfair Display"/>
              <a:cs typeface="Playfair Display"/>
              <a:sym typeface="Playfair Display"/>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74" name="Shape 174"/>
        <p:cNvGrpSpPr/>
        <p:nvPr/>
      </p:nvGrpSpPr>
      <p:grpSpPr>
        <a:xfrm>
          <a:off x="0" y="0"/>
          <a:ext cx="0" cy="0"/>
          <a:chOff x="0" y="0"/>
          <a:chExt cx="0" cy="0"/>
        </a:xfrm>
      </p:grpSpPr>
      <p:sp>
        <p:nvSpPr>
          <p:cNvPr id="175" name="Google Shape;175;p21"/>
          <p:cNvSpPr/>
          <p:nvPr/>
        </p:nvSpPr>
        <p:spPr>
          <a:xfrm rot="5400000">
            <a:off x="3622888" y="-3784038"/>
            <a:ext cx="1892000" cy="9109725"/>
          </a:xfrm>
          <a:prstGeom prst="flowChartOnlineStorage">
            <a:avLst/>
          </a:prstGeom>
          <a:solidFill>
            <a:srgbClr val="07376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76" name="Google Shape;176;p21"/>
          <p:cNvSpPr txBox="1"/>
          <p:nvPr/>
        </p:nvSpPr>
        <p:spPr>
          <a:xfrm>
            <a:off x="294325" y="203625"/>
            <a:ext cx="6657000" cy="5727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 sz="2800">
                <a:solidFill>
                  <a:schemeClr val="lt1"/>
                </a:solidFill>
                <a:latin typeface="Merriweather"/>
                <a:ea typeface="Merriweather"/>
                <a:cs typeface="Merriweather"/>
                <a:sym typeface="Merriweather"/>
              </a:rPr>
              <a:t>How much is the levy &amp; state $?</a:t>
            </a:r>
            <a:endParaRPr sz="2800">
              <a:solidFill>
                <a:schemeClr val="lt1"/>
              </a:solidFill>
              <a:latin typeface="Merriweather"/>
              <a:ea typeface="Merriweather"/>
              <a:cs typeface="Merriweather"/>
              <a:sym typeface="Merriweather"/>
            </a:endParaRPr>
          </a:p>
        </p:txBody>
      </p:sp>
      <p:pic>
        <p:nvPicPr>
          <p:cNvPr id="177" name="Google Shape;177;p21"/>
          <p:cNvPicPr preferRelativeResize="0"/>
          <p:nvPr/>
        </p:nvPicPr>
        <p:blipFill>
          <a:blip r:embed="rId3">
            <a:alphaModFix/>
          </a:blip>
          <a:stretch>
            <a:fillRect/>
          </a:stretch>
        </p:blipFill>
        <p:spPr>
          <a:xfrm>
            <a:off x="7479000" y="3663763"/>
            <a:ext cx="1638375" cy="1419384"/>
          </a:xfrm>
          <a:prstGeom prst="rect">
            <a:avLst/>
          </a:prstGeom>
          <a:noFill/>
          <a:ln>
            <a:noFill/>
          </a:ln>
          <a:effectLst>
            <a:outerShdw blurRad="57150" rotWithShape="0" algn="bl" dir="5400000" dist="19050">
              <a:srgbClr val="073763">
                <a:alpha val="50000"/>
              </a:srgbClr>
            </a:outerShdw>
          </a:effectLst>
        </p:spPr>
      </p:pic>
      <p:sp>
        <p:nvSpPr>
          <p:cNvPr id="178" name="Google Shape;178;p21"/>
          <p:cNvSpPr/>
          <p:nvPr/>
        </p:nvSpPr>
        <p:spPr>
          <a:xfrm rot="5400000">
            <a:off x="4126000" y="-2781975"/>
            <a:ext cx="875925" cy="9116800"/>
          </a:xfrm>
          <a:prstGeom prst="flowChartOnlineStorage">
            <a:avLst/>
          </a:prstGeom>
          <a:solidFill>
            <a:srgbClr val="F9F93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79" name="Google Shape;179;p21"/>
          <p:cNvSpPr txBox="1"/>
          <p:nvPr/>
        </p:nvSpPr>
        <p:spPr>
          <a:xfrm>
            <a:off x="7948500" y="4498025"/>
            <a:ext cx="1261500" cy="708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latin typeface="Merriweather"/>
                <a:ea typeface="Merriweather"/>
                <a:cs typeface="Merriweather"/>
                <a:sym typeface="Merriweather"/>
              </a:rPr>
              <a:t>        KSD</a:t>
            </a:r>
            <a:endParaRPr sz="1800">
              <a:solidFill>
                <a:schemeClr val="dk2"/>
              </a:solidFill>
              <a:latin typeface="Merriweather"/>
              <a:ea typeface="Merriweather"/>
              <a:cs typeface="Merriweather"/>
              <a:sym typeface="Merriweather"/>
            </a:endParaRPr>
          </a:p>
          <a:p>
            <a:pPr indent="0" lvl="0" marL="0" rtl="0" algn="r">
              <a:spcBef>
                <a:spcPts val="0"/>
              </a:spcBef>
              <a:spcAft>
                <a:spcPts val="0"/>
              </a:spcAft>
              <a:buNone/>
            </a:pPr>
            <a:r>
              <a:rPr lang="en" sz="800">
                <a:solidFill>
                  <a:schemeClr val="dk2"/>
                </a:solidFill>
                <a:latin typeface="Merriweather"/>
                <a:ea typeface="Merriweather"/>
                <a:cs typeface="Merriweather"/>
                <a:sym typeface="Merriweather"/>
              </a:rPr>
              <a:t>    Kahlotus School District</a:t>
            </a:r>
            <a:endParaRPr sz="800">
              <a:solidFill>
                <a:schemeClr val="dk2"/>
              </a:solidFill>
              <a:latin typeface="Merriweather"/>
              <a:ea typeface="Merriweather"/>
              <a:cs typeface="Merriweather"/>
              <a:sym typeface="Merriweather"/>
            </a:endParaRPr>
          </a:p>
        </p:txBody>
      </p:sp>
      <p:sp>
        <p:nvSpPr>
          <p:cNvPr id="180" name="Google Shape;180;p21"/>
          <p:cNvSpPr txBox="1"/>
          <p:nvPr/>
        </p:nvSpPr>
        <p:spPr>
          <a:xfrm>
            <a:off x="189363" y="2214400"/>
            <a:ext cx="70284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000"/>
              </a:spcBef>
              <a:spcAft>
                <a:spcPts val="0"/>
              </a:spcAft>
              <a:buNone/>
            </a:pPr>
            <a:r>
              <a:t/>
            </a:r>
            <a:endParaRPr>
              <a:solidFill>
                <a:srgbClr val="073763"/>
              </a:solidFill>
              <a:latin typeface="Georgia"/>
              <a:ea typeface="Georgia"/>
              <a:cs typeface="Georgia"/>
              <a:sym typeface="Georgia"/>
            </a:endParaRPr>
          </a:p>
        </p:txBody>
      </p:sp>
      <p:graphicFrame>
        <p:nvGraphicFramePr>
          <p:cNvPr id="181" name="Google Shape;181;p21"/>
          <p:cNvGraphicFramePr/>
          <p:nvPr/>
        </p:nvGraphicFramePr>
        <p:xfrm>
          <a:off x="816338" y="2675425"/>
          <a:ext cx="3000000" cy="3000000"/>
        </p:xfrm>
        <a:graphic>
          <a:graphicData uri="http://schemas.openxmlformats.org/drawingml/2006/table">
            <a:tbl>
              <a:tblPr>
                <a:noFill/>
                <a:tableStyleId>{B79E675F-A6F2-4908-8AC2-B71CFEA9108F}</a:tableStyleId>
              </a:tblPr>
              <a:tblGrid>
                <a:gridCol w="1206500"/>
                <a:gridCol w="1206500"/>
                <a:gridCol w="1206500"/>
                <a:gridCol w="1206500"/>
                <a:gridCol w="1206500"/>
              </a:tblGrid>
              <a:tr h="381000">
                <a:tc>
                  <a:txBody>
                    <a:bodyPr/>
                    <a:lstStyle/>
                    <a:p>
                      <a:pPr indent="0" lvl="0" marL="0" rtl="0" algn="ctr">
                        <a:spcBef>
                          <a:spcPts val="0"/>
                        </a:spcBef>
                        <a:spcAft>
                          <a:spcPts val="0"/>
                        </a:spcAft>
                        <a:buNone/>
                      </a:pPr>
                      <a:r>
                        <a:t/>
                      </a:r>
                      <a:endParaRPr/>
                    </a:p>
                  </a:txBody>
                  <a:tcPr marT="91425" marB="91425" marR="91425" marL="91425"/>
                </a:tc>
                <a:tc>
                  <a:txBody>
                    <a:bodyPr/>
                    <a:lstStyle/>
                    <a:p>
                      <a:pPr indent="0" lvl="0" marL="0" rtl="0" algn="ctr">
                        <a:spcBef>
                          <a:spcPts val="0"/>
                        </a:spcBef>
                        <a:spcAft>
                          <a:spcPts val="0"/>
                        </a:spcAft>
                        <a:buNone/>
                      </a:pPr>
                      <a:r>
                        <a:rPr lang="en"/>
                        <a:t>EP &amp; O Levy Amount</a:t>
                      </a:r>
                      <a:endParaRPr/>
                    </a:p>
                  </a:txBody>
                  <a:tcPr marT="91425" marB="91425" marR="91425" marL="91425">
                    <a:solidFill>
                      <a:srgbClr val="F9F937"/>
                    </a:solidFill>
                  </a:tcPr>
                </a:tc>
                <a:tc>
                  <a:txBody>
                    <a:bodyPr/>
                    <a:lstStyle/>
                    <a:p>
                      <a:pPr indent="0" lvl="0" marL="0" rtl="0" algn="ctr">
                        <a:spcBef>
                          <a:spcPts val="0"/>
                        </a:spcBef>
                        <a:spcAft>
                          <a:spcPts val="0"/>
                        </a:spcAft>
                        <a:buNone/>
                      </a:pPr>
                      <a:r>
                        <a:rPr lang="en"/>
                        <a:t>EP&amp;O Max Rate*</a:t>
                      </a:r>
                      <a:endParaRPr/>
                    </a:p>
                  </a:txBody>
                  <a:tcPr marT="91425" marB="91425" marR="91425" marL="91425">
                    <a:solidFill>
                      <a:srgbClr val="F9F937"/>
                    </a:solidFill>
                  </a:tcPr>
                </a:tc>
                <a:tc>
                  <a:txBody>
                    <a:bodyPr/>
                    <a:lstStyle/>
                    <a:p>
                      <a:pPr indent="0" lvl="0" marL="0" rtl="0" algn="ctr">
                        <a:spcBef>
                          <a:spcPts val="0"/>
                        </a:spcBef>
                        <a:spcAft>
                          <a:spcPts val="0"/>
                        </a:spcAft>
                        <a:buNone/>
                      </a:pPr>
                      <a:r>
                        <a:rPr lang="en"/>
                        <a:t>Local EP&amp;O Rate</a:t>
                      </a:r>
                      <a:endParaRPr/>
                    </a:p>
                  </a:txBody>
                  <a:tcPr marT="91425" marB="91425" marR="91425" marL="91425">
                    <a:solidFill>
                      <a:schemeClr val="lt2"/>
                    </a:solidFill>
                  </a:tcPr>
                </a:tc>
                <a:tc>
                  <a:txBody>
                    <a:bodyPr/>
                    <a:lstStyle/>
                    <a:p>
                      <a:pPr indent="0" lvl="0" marL="0" rtl="0" algn="ctr">
                        <a:spcBef>
                          <a:spcPts val="0"/>
                        </a:spcBef>
                        <a:spcAft>
                          <a:spcPts val="0"/>
                        </a:spcAft>
                        <a:buNone/>
                      </a:pPr>
                      <a:r>
                        <a:rPr lang="en">
                          <a:solidFill>
                            <a:schemeClr val="lt1"/>
                          </a:solidFill>
                        </a:rPr>
                        <a:t>Estimated School Year Collection</a:t>
                      </a:r>
                      <a:endParaRPr>
                        <a:solidFill>
                          <a:schemeClr val="lt1"/>
                        </a:solidFill>
                      </a:endParaRPr>
                    </a:p>
                  </a:txBody>
                  <a:tcPr marT="91425" marB="91425" marR="91425" marL="91425">
                    <a:solidFill>
                      <a:srgbClr val="073763"/>
                    </a:solidFill>
                  </a:tcPr>
                </a:tc>
              </a:tr>
              <a:tr h="381000">
                <a:tc>
                  <a:txBody>
                    <a:bodyPr/>
                    <a:lstStyle/>
                    <a:p>
                      <a:pPr indent="0" lvl="0" marL="0" rtl="0" algn="ctr">
                        <a:spcBef>
                          <a:spcPts val="0"/>
                        </a:spcBef>
                        <a:spcAft>
                          <a:spcPts val="0"/>
                        </a:spcAft>
                        <a:buNone/>
                      </a:pPr>
                      <a:r>
                        <a:rPr lang="en">
                          <a:solidFill>
                            <a:schemeClr val="lt1"/>
                          </a:solidFill>
                        </a:rPr>
                        <a:t>2024</a:t>
                      </a:r>
                      <a:endParaRPr>
                        <a:solidFill>
                          <a:schemeClr val="lt1"/>
                        </a:solidFill>
                      </a:endParaRPr>
                    </a:p>
                  </a:txBody>
                  <a:tcPr marT="91425" marB="91425" marR="91425" marL="91425">
                    <a:solidFill>
                      <a:srgbClr val="073763"/>
                    </a:solidFill>
                  </a:tcPr>
                </a:tc>
                <a:tc>
                  <a:txBody>
                    <a:bodyPr/>
                    <a:lstStyle/>
                    <a:p>
                      <a:pPr indent="0" lvl="0" marL="0" rtl="0" algn="ctr">
                        <a:spcBef>
                          <a:spcPts val="0"/>
                        </a:spcBef>
                        <a:spcAft>
                          <a:spcPts val="0"/>
                        </a:spcAft>
                        <a:buNone/>
                      </a:pPr>
                      <a:r>
                        <a:rPr lang="en"/>
                        <a:t>95,000</a:t>
                      </a:r>
                      <a:endParaRPr/>
                    </a:p>
                  </a:txBody>
                  <a:tcPr marT="91425" marB="91425" marR="91425" marL="91425"/>
                </a:tc>
                <a:tc>
                  <a:txBody>
                    <a:bodyPr/>
                    <a:lstStyle/>
                    <a:p>
                      <a:pPr indent="0" lvl="0" marL="0" rtl="0" algn="ctr">
                        <a:spcBef>
                          <a:spcPts val="0"/>
                        </a:spcBef>
                        <a:spcAft>
                          <a:spcPts val="0"/>
                        </a:spcAft>
                        <a:buNone/>
                      </a:pPr>
                      <a:r>
                        <a:rPr lang="en"/>
                        <a:t>2.50</a:t>
                      </a:r>
                      <a:endParaRPr/>
                    </a:p>
                  </a:txBody>
                  <a:tcPr marT="91425" marB="91425" marR="91425" marL="91425"/>
                </a:tc>
                <a:tc>
                  <a:txBody>
                    <a:bodyPr/>
                    <a:lstStyle/>
                    <a:p>
                      <a:pPr indent="0" lvl="0" marL="0" rtl="0" algn="ctr">
                        <a:spcBef>
                          <a:spcPts val="0"/>
                        </a:spcBef>
                        <a:spcAft>
                          <a:spcPts val="0"/>
                        </a:spcAft>
                        <a:buNone/>
                      </a:pPr>
                      <a:r>
                        <a:rPr lang="en"/>
                        <a:t>1.20</a:t>
                      </a:r>
                      <a:endParaRPr/>
                    </a:p>
                  </a:txBody>
                  <a:tcPr marT="91425" marB="91425" marR="91425" marL="91425"/>
                </a:tc>
                <a:tc>
                  <a:txBody>
                    <a:bodyPr/>
                    <a:lstStyle/>
                    <a:p>
                      <a:pPr indent="0" lvl="0" marL="0" rtl="0" algn="ctr">
                        <a:spcBef>
                          <a:spcPts val="0"/>
                        </a:spcBef>
                        <a:spcAft>
                          <a:spcPts val="0"/>
                        </a:spcAft>
                        <a:buNone/>
                      </a:pPr>
                      <a:r>
                        <a:t/>
                      </a:r>
                      <a:endParaRPr/>
                    </a:p>
                  </a:txBody>
                  <a:tcPr marT="91425" marB="91425" marR="91425" marL="91425"/>
                </a:tc>
              </a:tr>
              <a:tr h="381000">
                <a:tc>
                  <a:txBody>
                    <a:bodyPr/>
                    <a:lstStyle/>
                    <a:p>
                      <a:pPr indent="0" lvl="0" marL="0" rtl="0" algn="ctr">
                        <a:spcBef>
                          <a:spcPts val="0"/>
                        </a:spcBef>
                        <a:spcAft>
                          <a:spcPts val="0"/>
                        </a:spcAft>
                        <a:buNone/>
                      </a:pPr>
                      <a:r>
                        <a:rPr lang="en">
                          <a:solidFill>
                            <a:schemeClr val="lt1"/>
                          </a:solidFill>
                        </a:rPr>
                        <a:t>2025</a:t>
                      </a:r>
                      <a:endParaRPr>
                        <a:solidFill>
                          <a:schemeClr val="lt1"/>
                        </a:solidFill>
                      </a:endParaRPr>
                    </a:p>
                  </a:txBody>
                  <a:tcPr marT="91425" marB="91425" marR="91425" marL="91425">
                    <a:solidFill>
                      <a:srgbClr val="073763"/>
                    </a:solidFill>
                  </a:tcPr>
                </a:tc>
                <a:tc>
                  <a:txBody>
                    <a:bodyPr/>
                    <a:lstStyle/>
                    <a:p>
                      <a:pPr indent="0" lvl="0" marL="0" rtl="0" algn="ctr">
                        <a:spcBef>
                          <a:spcPts val="0"/>
                        </a:spcBef>
                        <a:spcAft>
                          <a:spcPts val="0"/>
                        </a:spcAft>
                        <a:buNone/>
                      </a:pPr>
                      <a:r>
                        <a:rPr lang="en"/>
                        <a:t>140,000</a:t>
                      </a:r>
                      <a:endParaRPr/>
                    </a:p>
                  </a:txBody>
                  <a:tcPr marT="91425" marB="91425" marR="91425" marL="91425"/>
                </a:tc>
                <a:tc>
                  <a:txBody>
                    <a:bodyPr/>
                    <a:lstStyle/>
                    <a:p>
                      <a:pPr indent="0" lvl="0" marL="0" rtl="0" algn="ctr">
                        <a:spcBef>
                          <a:spcPts val="0"/>
                        </a:spcBef>
                        <a:spcAft>
                          <a:spcPts val="0"/>
                        </a:spcAft>
                        <a:buNone/>
                      </a:pPr>
                      <a:r>
                        <a:rPr lang="en"/>
                        <a:t>2.50</a:t>
                      </a:r>
                      <a:endParaRPr/>
                    </a:p>
                  </a:txBody>
                  <a:tcPr marT="91425" marB="91425" marR="91425" marL="91425"/>
                </a:tc>
                <a:tc>
                  <a:txBody>
                    <a:bodyPr/>
                    <a:lstStyle/>
                    <a:p>
                      <a:pPr indent="0" lvl="0" marL="0" rtl="0" algn="ctr">
                        <a:spcBef>
                          <a:spcPts val="0"/>
                        </a:spcBef>
                        <a:spcAft>
                          <a:spcPts val="0"/>
                        </a:spcAft>
                        <a:buNone/>
                      </a:pPr>
                      <a:r>
                        <a:rPr lang="en"/>
                        <a:t>1.70</a:t>
                      </a:r>
                      <a:endParaRPr/>
                    </a:p>
                  </a:txBody>
                  <a:tcPr marT="91425" marB="91425" marR="91425" marL="91425"/>
                </a:tc>
                <a:tc>
                  <a:txBody>
                    <a:bodyPr/>
                    <a:lstStyle/>
                    <a:p>
                      <a:pPr indent="0" lvl="0" marL="0" rtl="0" algn="ctr">
                        <a:spcBef>
                          <a:spcPts val="0"/>
                        </a:spcBef>
                        <a:spcAft>
                          <a:spcPts val="0"/>
                        </a:spcAft>
                        <a:buNone/>
                      </a:pPr>
                      <a:r>
                        <a:rPr lang="en"/>
                        <a:t>$118,679.00</a:t>
                      </a:r>
                      <a:endParaRPr/>
                    </a:p>
                  </a:txBody>
                  <a:tcPr marT="91425" marB="91425" marR="91425" marL="91425"/>
                </a:tc>
              </a:tr>
              <a:tr h="381000">
                <a:tc>
                  <a:txBody>
                    <a:bodyPr/>
                    <a:lstStyle/>
                    <a:p>
                      <a:pPr indent="0" lvl="0" marL="0" rtl="0" algn="ctr">
                        <a:spcBef>
                          <a:spcPts val="0"/>
                        </a:spcBef>
                        <a:spcAft>
                          <a:spcPts val="0"/>
                        </a:spcAft>
                        <a:buNone/>
                      </a:pPr>
                      <a:r>
                        <a:rPr lang="en">
                          <a:solidFill>
                            <a:schemeClr val="lt1"/>
                          </a:solidFill>
                        </a:rPr>
                        <a:t>2026</a:t>
                      </a:r>
                      <a:endParaRPr>
                        <a:solidFill>
                          <a:schemeClr val="lt1"/>
                        </a:solidFill>
                      </a:endParaRPr>
                    </a:p>
                  </a:txBody>
                  <a:tcPr marT="91425" marB="91425" marR="91425" marL="91425">
                    <a:solidFill>
                      <a:srgbClr val="073763"/>
                    </a:solidFill>
                  </a:tcPr>
                </a:tc>
                <a:tc>
                  <a:txBody>
                    <a:bodyPr/>
                    <a:lstStyle/>
                    <a:p>
                      <a:pPr indent="0" lvl="0" marL="0" rtl="0" algn="ctr">
                        <a:spcBef>
                          <a:spcPts val="0"/>
                        </a:spcBef>
                        <a:spcAft>
                          <a:spcPts val="0"/>
                        </a:spcAft>
                        <a:buNone/>
                      </a:pPr>
                      <a:r>
                        <a:rPr lang="en"/>
                        <a:t>140,000</a:t>
                      </a:r>
                      <a:endParaRPr/>
                    </a:p>
                  </a:txBody>
                  <a:tcPr marT="91425" marB="91425" marR="91425" marL="91425"/>
                </a:tc>
                <a:tc>
                  <a:txBody>
                    <a:bodyPr/>
                    <a:lstStyle/>
                    <a:p>
                      <a:pPr indent="0" lvl="0" marL="0" rtl="0" algn="ctr">
                        <a:spcBef>
                          <a:spcPts val="0"/>
                        </a:spcBef>
                        <a:spcAft>
                          <a:spcPts val="0"/>
                        </a:spcAft>
                        <a:buNone/>
                      </a:pPr>
                      <a:r>
                        <a:rPr lang="en"/>
                        <a:t>2.50</a:t>
                      </a:r>
                      <a:endParaRPr/>
                    </a:p>
                  </a:txBody>
                  <a:tcPr marT="91425" marB="91425" marR="91425" marL="91425"/>
                </a:tc>
                <a:tc>
                  <a:txBody>
                    <a:bodyPr/>
                    <a:lstStyle/>
                    <a:p>
                      <a:pPr indent="0" lvl="0" marL="0" rtl="0" algn="ctr">
                        <a:spcBef>
                          <a:spcPts val="0"/>
                        </a:spcBef>
                        <a:spcAft>
                          <a:spcPts val="0"/>
                        </a:spcAft>
                        <a:buNone/>
                      </a:pPr>
                      <a:r>
                        <a:rPr lang="en"/>
                        <a:t>1.65</a:t>
                      </a:r>
                      <a:endParaRPr/>
                    </a:p>
                  </a:txBody>
                  <a:tcPr marT="91425" marB="91425" marR="91425" marL="91425"/>
                </a:tc>
                <a:tc>
                  <a:txBody>
                    <a:bodyPr/>
                    <a:lstStyle/>
                    <a:p>
                      <a:pPr indent="0" lvl="0" marL="0" rtl="0" algn="ctr">
                        <a:spcBef>
                          <a:spcPts val="0"/>
                        </a:spcBef>
                        <a:spcAft>
                          <a:spcPts val="0"/>
                        </a:spcAft>
                        <a:buNone/>
                      </a:pPr>
                      <a:r>
                        <a:rPr lang="en"/>
                        <a:t>$140,000.00</a:t>
                      </a:r>
                      <a:endParaRPr/>
                    </a:p>
                  </a:txBody>
                  <a:tcPr marT="91425" marB="91425" marR="91425" marL="91425"/>
                </a:tc>
              </a:tr>
              <a:tr h="381000">
                <a:tc>
                  <a:txBody>
                    <a:bodyPr/>
                    <a:lstStyle/>
                    <a:p>
                      <a:pPr indent="0" lvl="0" marL="0" rtl="0" algn="ctr">
                        <a:spcBef>
                          <a:spcPts val="0"/>
                        </a:spcBef>
                        <a:spcAft>
                          <a:spcPts val="0"/>
                        </a:spcAft>
                        <a:buNone/>
                      </a:pPr>
                      <a:r>
                        <a:rPr lang="en">
                          <a:solidFill>
                            <a:schemeClr val="lt1"/>
                          </a:solidFill>
                        </a:rPr>
                        <a:t>2027</a:t>
                      </a:r>
                      <a:endParaRPr>
                        <a:solidFill>
                          <a:schemeClr val="lt1"/>
                        </a:solidFill>
                      </a:endParaRPr>
                    </a:p>
                  </a:txBody>
                  <a:tcPr marT="91425" marB="91425" marR="91425" marL="91425">
                    <a:solidFill>
                      <a:srgbClr val="073763"/>
                    </a:solidFill>
                  </a:tcPr>
                </a:tc>
                <a:tc>
                  <a:txBody>
                    <a:bodyPr/>
                    <a:lstStyle/>
                    <a:p>
                      <a:pPr indent="0" lvl="0" marL="0" rtl="0" algn="ctr">
                        <a:spcBef>
                          <a:spcPts val="0"/>
                        </a:spcBef>
                        <a:spcAft>
                          <a:spcPts val="0"/>
                        </a:spcAft>
                        <a:buNone/>
                      </a:pPr>
                      <a:r>
                        <a:t/>
                      </a:r>
                      <a:endParaRPr/>
                    </a:p>
                  </a:txBody>
                  <a:tcPr marT="91425" marB="91425" marR="91425" marL="91425"/>
                </a:tc>
                <a:tc>
                  <a:txBody>
                    <a:bodyPr/>
                    <a:lstStyle/>
                    <a:p>
                      <a:pPr indent="0" lvl="0" marL="0" rtl="0" algn="ctr">
                        <a:spcBef>
                          <a:spcPts val="0"/>
                        </a:spcBef>
                        <a:spcAft>
                          <a:spcPts val="0"/>
                        </a:spcAft>
                        <a:buNone/>
                      </a:pPr>
                      <a:r>
                        <a:t/>
                      </a:r>
                      <a:endParaRPr/>
                    </a:p>
                  </a:txBody>
                  <a:tcPr marT="91425" marB="91425" marR="91425" marL="91425"/>
                </a:tc>
                <a:tc>
                  <a:txBody>
                    <a:bodyPr/>
                    <a:lstStyle/>
                    <a:p>
                      <a:pPr indent="0" lvl="0" marL="0" rtl="0" algn="ctr">
                        <a:spcBef>
                          <a:spcPts val="0"/>
                        </a:spcBef>
                        <a:spcAft>
                          <a:spcPts val="0"/>
                        </a:spcAft>
                        <a:buNone/>
                      </a:pPr>
                      <a:r>
                        <a:t/>
                      </a:r>
                      <a:endParaRPr/>
                    </a:p>
                  </a:txBody>
                  <a:tcPr marT="91425" marB="91425" marR="91425" marL="91425"/>
                </a:tc>
                <a:tc>
                  <a:txBody>
                    <a:bodyPr/>
                    <a:lstStyle/>
                    <a:p>
                      <a:pPr indent="0" lvl="0" marL="0" rtl="0" algn="ctr">
                        <a:spcBef>
                          <a:spcPts val="0"/>
                        </a:spcBef>
                        <a:spcAft>
                          <a:spcPts val="0"/>
                        </a:spcAft>
                        <a:buNone/>
                      </a:pPr>
                      <a:r>
                        <a:rPr lang="en"/>
                        <a:t>$66,332.00</a:t>
                      </a:r>
                      <a:endParaRPr/>
                    </a:p>
                  </a:txBody>
                  <a:tcPr marT="91425" marB="91425" marR="91425" marL="91425"/>
                </a:tc>
              </a:tr>
            </a:tbl>
          </a:graphicData>
        </a:graphic>
      </p:graphicFrame>
      <p:pic>
        <p:nvPicPr>
          <p:cNvPr id="182" name="Google Shape;182;p21"/>
          <p:cNvPicPr preferRelativeResize="0"/>
          <p:nvPr/>
        </p:nvPicPr>
        <p:blipFill rotWithShape="1">
          <a:blip r:embed="rId4">
            <a:alphaModFix/>
          </a:blip>
          <a:srcRect b="61951" l="53360" r="0" t="0"/>
          <a:stretch/>
        </p:blipFill>
        <p:spPr>
          <a:xfrm>
            <a:off x="4864499" y="776337"/>
            <a:ext cx="3001325" cy="189200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